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handoutMasterIdLst>
    <p:handoutMasterId r:id="rId19"/>
  </p:handoutMasterIdLst>
  <p:sldIdLst>
    <p:sldId id="256" r:id="rId2"/>
    <p:sldId id="257" r:id="rId3"/>
    <p:sldId id="258" r:id="rId4"/>
    <p:sldId id="262" r:id="rId5"/>
    <p:sldId id="263" r:id="rId6"/>
    <p:sldId id="261" r:id="rId7"/>
    <p:sldId id="264" r:id="rId8"/>
    <p:sldId id="265" r:id="rId9"/>
    <p:sldId id="259"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5" autoAdjust="0"/>
    <p:restoredTop sz="93082" autoAdjust="0"/>
  </p:normalViewPr>
  <p:slideViewPr>
    <p:cSldViewPr snapToGrid="0">
      <p:cViewPr varScale="1">
        <p:scale>
          <a:sx n="80" d="100"/>
          <a:sy n="80" d="100"/>
        </p:scale>
        <p:origin x="782"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2400" y="-51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CA90128B-B62D-4B12-88F6-6407170641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F152990C-F8C0-4CEB-B3E2-45B3432E222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09EF15-DA0D-499B-9838-DEEC3F55551E}" type="datetimeFigureOut">
              <a:rPr lang="nl-NL" smtClean="0"/>
              <a:t>26-10-2020</a:t>
            </a:fld>
            <a:endParaRPr lang="nl-NL"/>
          </a:p>
        </p:txBody>
      </p:sp>
      <p:sp>
        <p:nvSpPr>
          <p:cNvPr id="4" name="Tijdelijke aanduiding voor voettekst 3">
            <a:extLst>
              <a:ext uri="{FF2B5EF4-FFF2-40B4-BE49-F238E27FC236}">
                <a16:creationId xmlns:a16="http://schemas.microsoft.com/office/drawing/2014/main" id="{FB9203DF-E32C-4D2C-B273-64BD740F4AF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1DF10648-209B-4A6A-AD66-642102F75D9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08D158-B0F3-4AE8-9F4E-B8EC75049000}" type="slidenum">
              <a:rPr lang="nl-NL" smtClean="0"/>
              <a:t>‹nr.›</a:t>
            </a:fld>
            <a:endParaRPr lang="nl-NL"/>
          </a:p>
        </p:txBody>
      </p:sp>
    </p:spTree>
    <p:extLst>
      <p:ext uri="{BB962C8B-B14F-4D97-AF65-F5344CB8AC3E}">
        <p14:creationId xmlns:p14="http://schemas.microsoft.com/office/powerpoint/2010/main" val="1444882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405D9-86DC-476B-8434-9FF3D0E3D632}" type="datetimeFigureOut">
              <a:rPr lang="nl-NL" smtClean="0"/>
              <a:t>26-10-2020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BB2CA9-DAB8-4CF9-8DF4-693715DFAAE1}" type="slidenum">
              <a:rPr lang="nl-NL" smtClean="0"/>
              <a:t>‹nr.›</a:t>
            </a:fld>
            <a:endParaRPr lang="nl-NL"/>
          </a:p>
        </p:txBody>
      </p:sp>
    </p:spTree>
    <p:extLst>
      <p:ext uri="{BB962C8B-B14F-4D97-AF65-F5344CB8AC3E}">
        <p14:creationId xmlns:p14="http://schemas.microsoft.com/office/powerpoint/2010/main" val="3702933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Tweede drempel: Sluit aan op drempel 1</a:t>
            </a:r>
          </a:p>
          <a:p>
            <a:r>
              <a:rPr lang="nl-NL" dirty="0"/>
              <a:t>In deze les gaan wij ons verdiepen in de periode na de oerknal en de formatie van sterren. </a:t>
            </a:r>
          </a:p>
          <a:p>
            <a:endParaRPr lang="nl-NL" dirty="0"/>
          </a:p>
        </p:txBody>
      </p:sp>
      <p:sp>
        <p:nvSpPr>
          <p:cNvPr id="4" name="Tijdelijke aanduiding voor dianummer 3"/>
          <p:cNvSpPr>
            <a:spLocks noGrp="1"/>
          </p:cNvSpPr>
          <p:nvPr>
            <p:ph type="sldNum" sz="quarter" idx="5"/>
          </p:nvPr>
        </p:nvSpPr>
        <p:spPr/>
        <p:txBody>
          <a:bodyPr/>
          <a:lstStyle/>
          <a:p>
            <a:fld id="{6CBB2CA9-DAB8-4CF9-8DF4-693715DFAAE1}" type="slidenum">
              <a:rPr lang="nl-NL" smtClean="0"/>
              <a:t>1</a:t>
            </a:fld>
            <a:endParaRPr lang="nl-NL"/>
          </a:p>
        </p:txBody>
      </p:sp>
    </p:spTree>
    <p:extLst>
      <p:ext uri="{BB962C8B-B14F-4D97-AF65-F5344CB8AC3E}">
        <p14:creationId xmlns:p14="http://schemas.microsoft.com/office/powerpoint/2010/main" val="3279562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Door de variatie in dichtheid en tempratuur ontstonden er enorme gaswolken. Deze gaswolken trokken samen en vormden bolvormige klonten van materie vanwege de zwaartekracht. Donkere materie speelt ook een belangrijke rol omdat zonder donkere materie zou de samenklontering van de gaswolken veel langer duren. Zo lang dat er vandaag nog steeds geen sterren zouden zijn. </a:t>
            </a:r>
          </a:p>
          <a:p>
            <a:endParaRPr lang="nl-NL" dirty="0"/>
          </a:p>
          <a:p>
            <a:r>
              <a:rPr lang="nl-NL" dirty="0"/>
              <a:t>Het samenpersen van de materie zorgde voor enorm veel energie en daarom was de tempratuur in een gaswolk heel hoog. Omdat de atomen meer energie hadden, vonden er ook meer botsingen plaats vinden. </a:t>
            </a:r>
          </a:p>
        </p:txBody>
      </p:sp>
      <p:sp>
        <p:nvSpPr>
          <p:cNvPr id="4" name="Tijdelijke aanduiding voor dianummer 3"/>
          <p:cNvSpPr>
            <a:spLocks noGrp="1"/>
          </p:cNvSpPr>
          <p:nvPr>
            <p:ph type="sldNum" sz="quarter" idx="5"/>
          </p:nvPr>
        </p:nvSpPr>
        <p:spPr/>
        <p:txBody>
          <a:bodyPr/>
          <a:lstStyle/>
          <a:p>
            <a:fld id="{6CBB2CA9-DAB8-4CF9-8DF4-693715DFAAE1}" type="slidenum">
              <a:rPr lang="nl-NL" smtClean="0"/>
              <a:t>10</a:t>
            </a:fld>
            <a:endParaRPr lang="nl-NL"/>
          </a:p>
        </p:txBody>
      </p:sp>
    </p:spTree>
    <p:extLst>
      <p:ext uri="{BB962C8B-B14F-4D97-AF65-F5344CB8AC3E}">
        <p14:creationId xmlns:p14="http://schemas.microsoft.com/office/powerpoint/2010/main" val="601361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botsingen van de atomenkernen die plaats vonden in de verhitte gaswolk zorgde voor kernfusie. Waarbij kernen samen smelten tot zwaardere elementen. </a:t>
            </a:r>
          </a:p>
          <a:p>
            <a:endParaRPr lang="nl-NL" dirty="0"/>
          </a:p>
          <a:p>
            <a:r>
              <a:rPr lang="nl-NL" dirty="0"/>
              <a:t>De energie dat vrij kwam tijdens kernfusie zorgde voor nog meer verhitting van de gaswolk. Zoveel dat de gaswolk begint te stralen. De eerste sterren zijn nu gevormd. </a:t>
            </a:r>
          </a:p>
        </p:txBody>
      </p:sp>
      <p:sp>
        <p:nvSpPr>
          <p:cNvPr id="4" name="Tijdelijke aanduiding voor dianummer 3"/>
          <p:cNvSpPr>
            <a:spLocks noGrp="1"/>
          </p:cNvSpPr>
          <p:nvPr>
            <p:ph type="sldNum" sz="quarter" idx="5"/>
          </p:nvPr>
        </p:nvSpPr>
        <p:spPr/>
        <p:txBody>
          <a:bodyPr/>
          <a:lstStyle/>
          <a:p>
            <a:fld id="{6CBB2CA9-DAB8-4CF9-8DF4-693715DFAAE1}" type="slidenum">
              <a:rPr lang="nl-NL" smtClean="0"/>
              <a:t>11</a:t>
            </a:fld>
            <a:endParaRPr lang="nl-NL"/>
          </a:p>
        </p:txBody>
      </p:sp>
    </p:spTree>
    <p:extLst>
      <p:ext uri="{BB962C8B-B14F-4D97-AF65-F5344CB8AC3E}">
        <p14:creationId xmlns:p14="http://schemas.microsoft.com/office/powerpoint/2010/main" val="185746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Materie trekt materie aan (zwaartekracht). Vanwege de zwaartekracht en centripetaal kracht beginnen de samengeklonterde materie hopen in een platte schrijf te draaien. </a:t>
            </a:r>
          </a:p>
          <a:p>
            <a:endParaRPr lang="nl-NL" dirty="0"/>
          </a:p>
          <a:p>
            <a:r>
              <a:rPr lang="nl-NL" dirty="0"/>
              <a:t>Het heelal is ook continue aan het uitdijen. </a:t>
            </a:r>
          </a:p>
          <a:p>
            <a:r>
              <a:rPr lang="nl-NL" dirty="0"/>
              <a:t>*Onderzoek: Wet van </a:t>
            </a:r>
            <a:r>
              <a:rPr lang="nl-NL" dirty="0" err="1"/>
              <a:t>Hubbel</a:t>
            </a:r>
            <a:endParaRPr lang="nl-NL" dirty="0"/>
          </a:p>
          <a:p>
            <a:endParaRPr lang="nl-NL" dirty="0"/>
          </a:p>
          <a:p>
            <a:r>
              <a:rPr lang="nl-NL" dirty="0"/>
              <a:t>Verdiepende stof*</a:t>
            </a:r>
          </a:p>
          <a:p>
            <a:r>
              <a:rPr lang="nl-NL" dirty="0"/>
              <a:t>In grote sterrenstelsels werd de dichtheid van het centrum zo groot dat er een zwart gat ontstond. De straling die rond een zwart zweeft heeft in het begin een hele hoge frequentie net als bij röntgenstraling en wordt later door mensen op aarde gedetecteerd met radiotelescopen als IR en radio straling. </a:t>
            </a:r>
          </a:p>
        </p:txBody>
      </p:sp>
      <p:sp>
        <p:nvSpPr>
          <p:cNvPr id="4" name="Tijdelijke aanduiding voor dianummer 3"/>
          <p:cNvSpPr>
            <a:spLocks noGrp="1"/>
          </p:cNvSpPr>
          <p:nvPr>
            <p:ph type="sldNum" sz="quarter" idx="5"/>
          </p:nvPr>
        </p:nvSpPr>
        <p:spPr/>
        <p:txBody>
          <a:bodyPr/>
          <a:lstStyle/>
          <a:p>
            <a:fld id="{6CBB2CA9-DAB8-4CF9-8DF4-693715DFAAE1}" type="slidenum">
              <a:rPr lang="nl-NL" smtClean="0"/>
              <a:t>12</a:t>
            </a:fld>
            <a:endParaRPr lang="nl-NL"/>
          </a:p>
        </p:txBody>
      </p:sp>
    </p:spTree>
    <p:extLst>
      <p:ext uri="{BB962C8B-B14F-4D97-AF65-F5344CB8AC3E}">
        <p14:creationId xmlns:p14="http://schemas.microsoft.com/office/powerpoint/2010/main" val="1794978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zwaarste element die in een ster kan ontstaan door kernfusie is ijzer. Hoe ontstaan dan al die andere elementen? </a:t>
            </a:r>
          </a:p>
          <a:p>
            <a:endParaRPr lang="nl-NL" dirty="0"/>
          </a:p>
          <a:p>
            <a:r>
              <a:rPr lang="nl-NL" dirty="0"/>
              <a:t>Wanneer een hele zware ster onstabiel wordt en al zijn kernfusie stadia doorlopen heeft, stort de ster in door invloed van zijn eigen zwaartekracht. Daarna explodeert de ster in een super nova. Door alle extra energie die vrij komt, kunnen nieuwe elementen ontstaan. Daarnaast zorgen super nova’s ervoor dat materiaal door de ruimte komt en zet het de formatie van nieuwe sterren en sterrenhopen in gang. </a:t>
            </a:r>
          </a:p>
        </p:txBody>
      </p:sp>
      <p:sp>
        <p:nvSpPr>
          <p:cNvPr id="4" name="Tijdelijke aanduiding voor dianummer 3"/>
          <p:cNvSpPr>
            <a:spLocks noGrp="1"/>
          </p:cNvSpPr>
          <p:nvPr>
            <p:ph type="sldNum" sz="quarter" idx="5"/>
          </p:nvPr>
        </p:nvSpPr>
        <p:spPr/>
        <p:txBody>
          <a:bodyPr/>
          <a:lstStyle/>
          <a:p>
            <a:fld id="{6CBB2CA9-DAB8-4CF9-8DF4-693715DFAAE1}" type="slidenum">
              <a:rPr lang="nl-NL" smtClean="0"/>
              <a:t>13</a:t>
            </a:fld>
            <a:endParaRPr lang="nl-NL"/>
          </a:p>
        </p:txBody>
      </p:sp>
    </p:spTree>
    <p:extLst>
      <p:ext uri="{BB962C8B-B14F-4D97-AF65-F5344CB8AC3E}">
        <p14:creationId xmlns:p14="http://schemas.microsoft.com/office/powerpoint/2010/main" val="1874022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Alle elementen die er bestaan komen van een Super Nova explosie. </a:t>
            </a:r>
          </a:p>
        </p:txBody>
      </p:sp>
      <p:sp>
        <p:nvSpPr>
          <p:cNvPr id="4" name="Tijdelijke aanduiding voor dianummer 3"/>
          <p:cNvSpPr>
            <a:spLocks noGrp="1"/>
          </p:cNvSpPr>
          <p:nvPr>
            <p:ph type="sldNum" sz="quarter" idx="5"/>
          </p:nvPr>
        </p:nvSpPr>
        <p:spPr/>
        <p:txBody>
          <a:bodyPr/>
          <a:lstStyle/>
          <a:p>
            <a:fld id="{6CBB2CA9-DAB8-4CF9-8DF4-693715DFAAE1}" type="slidenum">
              <a:rPr lang="nl-NL" smtClean="0"/>
              <a:t>14</a:t>
            </a:fld>
            <a:endParaRPr lang="nl-NL"/>
          </a:p>
        </p:txBody>
      </p:sp>
    </p:spTree>
    <p:extLst>
      <p:ext uri="{BB962C8B-B14F-4D97-AF65-F5344CB8AC3E}">
        <p14:creationId xmlns:p14="http://schemas.microsoft.com/office/powerpoint/2010/main" val="1122967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Ook de elementen waaruit de aarde en wij bestaan, komen allemaal van sterren en super nova’s. </a:t>
            </a:r>
          </a:p>
          <a:p>
            <a:endParaRPr lang="nl-NL" dirty="0"/>
          </a:p>
          <a:p>
            <a:r>
              <a:rPr lang="nl-NL" dirty="0"/>
              <a:t>Wij zijn sterren stof.  </a:t>
            </a:r>
          </a:p>
        </p:txBody>
      </p:sp>
      <p:sp>
        <p:nvSpPr>
          <p:cNvPr id="4" name="Tijdelijke aanduiding voor dianummer 3"/>
          <p:cNvSpPr>
            <a:spLocks noGrp="1"/>
          </p:cNvSpPr>
          <p:nvPr>
            <p:ph type="sldNum" sz="quarter" idx="5"/>
          </p:nvPr>
        </p:nvSpPr>
        <p:spPr/>
        <p:txBody>
          <a:bodyPr/>
          <a:lstStyle/>
          <a:p>
            <a:fld id="{6CBB2CA9-DAB8-4CF9-8DF4-693715DFAAE1}" type="slidenum">
              <a:rPr lang="nl-NL" smtClean="0"/>
              <a:t>15</a:t>
            </a:fld>
            <a:endParaRPr lang="nl-NL"/>
          </a:p>
        </p:txBody>
      </p:sp>
    </p:spTree>
    <p:extLst>
      <p:ext uri="{BB962C8B-B14F-4D97-AF65-F5344CB8AC3E}">
        <p14:creationId xmlns:p14="http://schemas.microsoft.com/office/powerpoint/2010/main" val="1675928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6CBB2CA9-DAB8-4CF9-8DF4-693715DFAAE1}" type="slidenum">
              <a:rPr lang="nl-NL" smtClean="0"/>
              <a:t>16</a:t>
            </a:fld>
            <a:endParaRPr lang="nl-NL"/>
          </a:p>
        </p:txBody>
      </p:sp>
    </p:spTree>
    <p:extLst>
      <p:ext uri="{BB962C8B-B14F-4D97-AF65-F5344CB8AC3E}">
        <p14:creationId xmlns:p14="http://schemas.microsoft.com/office/powerpoint/2010/main" val="2270029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Korte uitleg: 10 minuten </a:t>
            </a:r>
          </a:p>
          <a:p>
            <a:r>
              <a:rPr lang="nl-NL" dirty="0"/>
              <a:t>80 minuten leerlingen begeleiden in onderzoekend houding. Leerlingen mogen kiezen uit een literatuuronderzoek of een praktisch onderzoek. </a:t>
            </a:r>
          </a:p>
        </p:txBody>
      </p:sp>
      <p:sp>
        <p:nvSpPr>
          <p:cNvPr id="4" name="Tijdelijke aanduiding voor dianummer 3"/>
          <p:cNvSpPr>
            <a:spLocks noGrp="1"/>
          </p:cNvSpPr>
          <p:nvPr>
            <p:ph type="sldNum" sz="quarter" idx="5"/>
          </p:nvPr>
        </p:nvSpPr>
        <p:spPr/>
        <p:txBody>
          <a:bodyPr/>
          <a:lstStyle/>
          <a:p>
            <a:fld id="{6CBB2CA9-DAB8-4CF9-8DF4-693715DFAAE1}" type="slidenum">
              <a:rPr lang="nl-NL" smtClean="0"/>
              <a:t>2</a:t>
            </a:fld>
            <a:endParaRPr lang="nl-NL"/>
          </a:p>
        </p:txBody>
      </p:sp>
    </p:spTree>
    <p:extLst>
      <p:ext uri="{BB962C8B-B14F-4D97-AF65-F5344CB8AC3E}">
        <p14:creationId xmlns:p14="http://schemas.microsoft.com/office/powerpoint/2010/main" val="4158381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CBB2CA9-DAB8-4CF9-8DF4-693715DFAAE1}" type="slidenum">
              <a:rPr lang="nl-NL" smtClean="0"/>
              <a:t>3</a:t>
            </a:fld>
            <a:endParaRPr lang="nl-NL"/>
          </a:p>
        </p:txBody>
      </p:sp>
    </p:spTree>
    <p:extLst>
      <p:ext uri="{BB962C8B-B14F-4D97-AF65-F5344CB8AC3E}">
        <p14:creationId xmlns:p14="http://schemas.microsoft.com/office/powerpoint/2010/main" val="3838563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Herhaling: 13,8 miljard jaar geleden start het met de oerknal. Daarna was het heelal gevuld met plasma.  </a:t>
            </a:r>
          </a:p>
        </p:txBody>
      </p:sp>
      <p:sp>
        <p:nvSpPr>
          <p:cNvPr id="4" name="Tijdelijke aanduiding voor dianummer 3"/>
          <p:cNvSpPr>
            <a:spLocks noGrp="1"/>
          </p:cNvSpPr>
          <p:nvPr>
            <p:ph type="sldNum" sz="quarter" idx="5"/>
          </p:nvPr>
        </p:nvSpPr>
        <p:spPr/>
        <p:txBody>
          <a:bodyPr/>
          <a:lstStyle/>
          <a:p>
            <a:fld id="{6CBB2CA9-DAB8-4CF9-8DF4-693715DFAAE1}" type="slidenum">
              <a:rPr lang="nl-NL" smtClean="0"/>
              <a:t>4</a:t>
            </a:fld>
            <a:endParaRPr lang="nl-NL"/>
          </a:p>
        </p:txBody>
      </p:sp>
    </p:spTree>
    <p:extLst>
      <p:ext uri="{BB962C8B-B14F-4D97-AF65-F5344CB8AC3E}">
        <p14:creationId xmlns:p14="http://schemas.microsoft.com/office/powerpoint/2010/main" val="3461709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is plasma? </a:t>
            </a:r>
          </a:p>
          <a:p>
            <a:r>
              <a:rPr lang="nl-NL" dirty="0"/>
              <a:t>Om daar antwoord op te kunnen geven moeten we eerst kijken naar een atoom. </a:t>
            </a:r>
          </a:p>
          <a:p>
            <a:r>
              <a:rPr lang="nl-NL" dirty="0"/>
              <a:t>Bij tempraturen zoals wij die vandaag op de aarde kennen zijn atomen neutraal. Een neutraal atoom bestaat uit een kern (proton: positief geladen en neutronen: neutraal) en net zoveel elektronen als protonen die om de kern heen bewegen. </a:t>
            </a:r>
          </a:p>
          <a:p>
            <a:endParaRPr lang="nl-NL" dirty="0"/>
          </a:p>
          <a:p>
            <a:r>
              <a:rPr lang="nl-NL" dirty="0"/>
              <a:t>Maar vlak na de oerknal was de tempratuur boven de 3000 K. Dan hebben de elektronen genoeg energie om van de kern los te breken en vrij rond te bewegen. De atomen zijn nu geïoniseerd omdat ze geladen zijn.  Een geïoniseerde gas wordt een plasma genoemd. </a:t>
            </a:r>
          </a:p>
        </p:txBody>
      </p:sp>
      <p:sp>
        <p:nvSpPr>
          <p:cNvPr id="4" name="Tijdelijke aanduiding voor dianummer 3"/>
          <p:cNvSpPr>
            <a:spLocks noGrp="1"/>
          </p:cNvSpPr>
          <p:nvPr>
            <p:ph type="sldNum" sz="quarter" idx="5"/>
          </p:nvPr>
        </p:nvSpPr>
        <p:spPr/>
        <p:txBody>
          <a:bodyPr/>
          <a:lstStyle/>
          <a:p>
            <a:fld id="{6CBB2CA9-DAB8-4CF9-8DF4-693715DFAAE1}" type="slidenum">
              <a:rPr lang="nl-NL" smtClean="0"/>
              <a:t>5</a:t>
            </a:fld>
            <a:endParaRPr lang="nl-NL"/>
          </a:p>
        </p:txBody>
      </p:sp>
    </p:spTree>
    <p:extLst>
      <p:ext uri="{BB962C8B-B14F-4D97-AF65-F5344CB8AC3E}">
        <p14:creationId xmlns:p14="http://schemas.microsoft.com/office/powerpoint/2010/main" val="4282766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Vanaf het begin waren er waterstof- en heliumkernen aanwezig. De plasma bestond dus uit waterstofkernen, heliumkernen en elektronen. </a:t>
            </a:r>
          </a:p>
        </p:txBody>
      </p:sp>
      <p:sp>
        <p:nvSpPr>
          <p:cNvPr id="4" name="Tijdelijke aanduiding voor dianummer 3"/>
          <p:cNvSpPr>
            <a:spLocks noGrp="1"/>
          </p:cNvSpPr>
          <p:nvPr>
            <p:ph type="sldNum" sz="quarter" idx="5"/>
          </p:nvPr>
        </p:nvSpPr>
        <p:spPr/>
        <p:txBody>
          <a:bodyPr/>
          <a:lstStyle/>
          <a:p>
            <a:fld id="{6CBB2CA9-DAB8-4CF9-8DF4-693715DFAAE1}" type="slidenum">
              <a:rPr lang="nl-NL" smtClean="0"/>
              <a:t>6</a:t>
            </a:fld>
            <a:endParaRPr lang="nl-NL"/>
          </a:p>
        </p:txBody>
      </p:sp>
    </p:spTree>
    <p:extLst>
      <p:ext uri="{BB962C8B-B14F-4D97-AF65-F5344CB8AC3E}">
        <p14:creationId xmlns:p14="http://schemas.microsoft.com/office/powerpoint/2010/main" val="501699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Fotonen (licht deeltjes) konden in deze tijd niet het plasma ontsnappen omdat er te veel wisselwerking was tussen de geïoniseerde kernen, elektronen en de fotonen. Wanneer de tempratuur van de ruimte afnam naar onder de 3000 K, verbonden de elektronen weer aan de kernen. Er waren toen bijna alleen maar neutrale atomen dus weinig plasma. De fotonen konden nu wel door de ruimte bewegen. </a:t>
            </a:r>
          </a:p>
        </p:txBody>
      </p:sp>
      <p:sp>
        <p:nvSpPr>
          <p:cNvPr id="4" name="Tijdelijke aanduiding voor dianummer 3"/>
          <p:cNvSpPr>
            <a:spLocks noGrp="1"/>
          </p:cNvSpPr>
          <p:nvPr>
            <p:ph type="sldNum" sz="quarter" idx="5"/>
          </p:nvPr>
        </p:nvSpPr>
        <p:spPr/>
        <p:txBody>
          <a:bodyPr/>
          <a:lstStyle/>
          <a:p>
            <a:fld id="{6CBB2CA9-DAB8-4CF9-8DF4-693715DFAAE1}" type="slidenum">
              <a:rPr lang="nl-NL" smtClean="0"/>
              <a:t>7</a:t>
            </a:fld>
            <a:endParaRPr lang="nl-NL"/>
          </a:p>
        </p:txBody>
      </p:sp>
    </p:spTree>
    <p:extLst>
      <p:ext uri="{BB962C8B-B14F-4D97-AF65-F5344CB8AC3E}">
        <p14:creationId xmlns:p14="http://schemas.microsoft.com/office/powerpoint/2010/main" val="2773369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Nu was de ruimte gevuld met neutrale atomen, maar er waren nog geen lichtbronnen aanwezig. Dit wordt daarom de donkere eeuwen genoemd ongeveer 13,796-13,4 miljard jaar geleden. </a:t>
            </a:r>
          </a:p>
        </p:txBody>
      </p:sp>
      <p:sp>
        <p:nvSpPr>
          <p:cNvPr id="4" name="Tijdelijke aanduiding voor dianummer 3"/>
          <p:cNvSpPr>
            <a:spLocks noGrp="1"/>
          </p:cNvSpPr>
          <p:nvPr>
            <p:ph type="sldNum" sz="quarter" idx="5"/>
          </p:nvPr>
        </p:nvSpPr>
        <p:spPr/>
        <p:txBody>
          <a:bodyPr/>
          <a:lstStyle/>
          <a:p>
            <a:fld id="{6CBB2CA9-DAB8-4CF9-8DF4-693715DFAAE1}" type="slidenum">
              <a:rPr lang="nl-NL" smtClean="0"/>
              <a:t>8</a:t>
            </a:fld>
            <a:endParaRPr lang="nl-NL"/>
          </a:p>
        </p:txBody>
      </p:sp>
    </p:spTree>
    <p:extLst>
      <p:ext uri="{BB962C8B-B14F-4D97-AF65-F5344CB8AC3E}">
        <p14:creationId xmlns:p14="http://schemas.microsoft.com/office/powerpoint/2010/main" val="1400125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Na de donkere eeuwen zijn er sterren gaan vormen. En dat is alleen mogelijk omdat er na de oerknal een variatie was in dichtheid en tempratuur. Dit is te zien in de afbeelding van het CMB. </a:t>
            </a:r>
          </a:p>
        </p:txBody>
      </p:sp>
      <p:sp>
        <p:nvSpPr>
          <p:cNvPr id="4" name="Tijdelijke aanduiding voor dianummer 3"/>
          <p:cNvSpPr>
            <a:spLocks noGrp="1"/>
          </p:cNvSpPr>
          <p:nvPr>
            <p:ph type="sldNum" sz="quarter" idx="5"/>
          </p:nvPr>
        </p:nvSpPr>
        <p:spPr/>
        <p:txBody>
          <a:bodyPr/>
          <a:lstStyle/>
          <a:p>
            <a:fld id="{6CBB2CA9-DAB8-4CF9-8DF4-693715DFAAE1}" type="slidenum">
              <a:rPr lang="nl-NL" smtClean="0"/>
              <a:t>9</a:t>
            </a:fld>
            <a:endParaRPr lang="nl-NL"/>
          </a:p>
        </p:txBody>
      </p:sp>
    </p:spTree>
    <p:extLst>
      <p:ext uri="{BB962C8B-B14F-4D97-AF65-F5344CB8AC3E}">
        <p14:creationId xmlns:p14="http://schemas.microsoft.com/office/powerpoint/2010/main" val="3357154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nl-NL"/>
              <a:t>Klik om stijl te bewerken</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04839F6F-3302-49E8-ACD3-505C1FF8790C}" type="datetimeFigureOut">
              <a:rPr lang="nl-NL" smtClean="0"/>
              <a:t>26-10-2020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9AE9910-9BD8-493A-83B0-DC8A61D0C3A5}" type="slidenum">
              <a:rPr lang="nl-NL" smtClean="0"/>
              <a:t>‹nr.›</a:t>
            </a:fld>
            <a:endParaRPr lang="nl-NL"/>
          </a:p>
        </p:txBody>
      </p:sp>
    </p:spTree>
    <p:extLst>
      <p:ext uri="{BB962C8B-B14F-4D97-AF65-F5344CB8AC3E}">
        <p14:creationId xmlns:p14="http://schemas.microsoft.com/office/powerpoint/2010/main" val="206533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nl-NL"/>
              <a:t>Klik om stijl te bewerken</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4839F6F-3302-49E8-ACD3-505C1FF8790C}" type="datetimeFigureOut">
              <a:rPr lang="nl-NL" smtClean="0"/>
              <a:t>26-10-2020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9AE9910-9BD8-493A-83B0-DC8A61D0C3A5}" type="slidenum">
              <a:rPr lang="nl-NL" smtClean="0"/>
              <a:t>‹nr.›</a:t>
            </a:fld>
            <a:endParaRPr lang="nl-NL"/>
          </a:p>
        </p:txBody>
      </p:sp>
    </p:spTree>
    <p:extLst>
      <p:ext uri="{BB962C8B-B14F-4D97-AF65-F5344CB8AC3E}">
        <p14:creationId xmlns:p14="http://schemas.microsoft.com/office/powerpoint/2010/main" val="906695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4839F6F-3302-49E8-ACD3-505C1FF8790C}" type="datetimeFigureOut">
              <a:rPr lang="nl-NL" smtClean="0"/>
              <a:t>26-10-2020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9AE9910-9BD8-493A-83B0-DC8A61D0C3A5}" type="slidenum">
              <a:rPr lang="nl-NL" smtClean="0"/>
              <a:t>‹nr.›</a:t>
            </a:fld>
            <a:endParaRPr lang="nl-NL"/>
          </a:p>
        </p:txBody>
      </p:sp>
    </p:spTree>
    <p:extLst>
      <p:ext uri="{BB962C8B-B14F-4D97-AF65-F5344CB8AC3E}">
        <p14:creationId xmlns:p14="http://schemas.microsoft.com/office/powerpoint/2010/main" val="391872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nl-NL"/>
              <a:t>Klik om stijl te bewerken</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4839F6F-3302-49E8-ACD3-505C1FF8790C}" type="datetimeFigureOut">
              <a:rPr lang="nl-NL" smtClean="0"/>
              <a:t>26-10-2020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9AE9910-9BD8-493A-83B0-DC8A61D0C3A5}" type="slidenum">
              <a:rPr lang="nl-NL" smtClean="0"/>
              <a:t>‹nr.›</a:t>
            </a:fld>
            <a:endParaRPr lang="nl-NL"/>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47926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4839F6F-3302-49E8-ACD3-505C1FF8790C}" type="datetimeFigureOut">
              <a:rPr lang="nl-NL" smtClean="0"/>
              <a:t>26-10-2020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9AE9910-9BD8-493A-83B0-DC8A61D0C3A5}" type="slidenum">
              <a:rPr lang="nl-NL" smtClean="0"/>
              <a:t>‹nr.›</a:t>
            </a:fld>
            <a:endParaRPr lang="nl-NL"/>
          </a:p>
        </p:txBody>
      </p:sp>
    </p:spTree>
    <p:extLst>
      <p:ext uri="{BB962C8B-B14F-4D97-AF65-F5344CB8AC3E}">
        <p14:creationId xmlns:p14="http://schemas.microsoft.com/office/powerpoint/2010/main" val="3609560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nl-NL"/>
              <a:t>Klik om stijl te bewerken</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04839F6F-3302-49E8-ACD3-505C1FF8790C}" type="datetimeFigureOut">
              <a:rPr lang="nl-NL" smtClean="0"/>
              <a:t>26-10-2020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C9AE9910-9BD8-493A-83B0-DC8A61D0C3A5}" type="slidenum">
              <a:rPr lang="nl-NL" smtClean="0"/>
              <a:t>‹nr.›</a:t>
            </a:fld>
            <a:endParaRPr lang="nl-NL"/>
          </a:p>
        </p:txBody>
      </p:sp>
    </p:spTree>
    <p:extLst>
      <p:ext uri="{BB962C8B-B14F-4D97-AF65-F5344CB8AC3E}">
        <p14:creationId xmlns:p14="http://schemas.microsoft.com/office/powerpoint/2010/main" val="2405122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nl-NL"/>
              <a:t>Klik om stijl te bewerken</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04839F6F-3302-49E8-ACD3-505C1FF8790C}" type="datetimeFigureOut">
              <a:rPr lang="nl-NL" smtClean="0"/>
              <a:t>26-10-2020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C9AE9910-9BD8-493A-83B0-DC8A61D0C3A5}" type="slidenum">
              <a:rPr lang="nl-NL" smtClean="0"/>
              <a:t>‹nr.›</a:t>
            </a:fld>
            <a:endParaRPr lang="nl-NL"/>
          </a:p>
        </p:txBody>
      </p:sp>
    </p:spTree>
    <p:extLst>
      <p:ext uri="{BB962C8B-B14F-4D97-AF65-F5344CB8AC3E}">
        <p14:creationId xmlns:p14="http://schemas.microsoft.com/office/powerpoint/2010/main" val="179798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4839F6F-3302-49E8-ACD3-505C1FF8790C}" type="datetimeFigureOut">
              <a:rPr lang="nl-NL" smtClean="0"/>
              <a:t>26-10-2020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9AE9910-9BD8-493A-83B0-DC8A61D0C3A5}" type="slidenum">
              <a:rPr lang="nl-NL" smtClean="0"/>
              <a:t>‹nr.›</a:t>
            </a:fld>
            <a:endParaRPr lang="nl-NL"/>
          </a:p>
        </p:txBody>
      </p:sp>
    </p:spTree>
    <p:extLst>
      <p:ext uri="{BB962C8B-B14F-4D97-AF65-F5344CB8AC3E}">
        <p14:creationId xmlns:p14="http://schemas.microsoft.com/office/powerpoint/2010/main" val="2001115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nl-NL"/>
              <a:t>Klik om stijl te bewerken</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4839F6F-3302-49E8-ACD3-505C1FF8790C}" type="datetimeFigureOut">
              <a:rPr lang="nl-NL" smtClean="0"/>
              <a:t>26-10-2020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9AE9910-9BD8-493A-83B0-DC8A61D0C3A5}" type="slidenum">
              <a:rPr lang="nl-NL" smtClean="0"/>
              <a:t>‹nr.›</a:t>
            </a:fld>
            <a:endParaRPr lang="nl-NL"/>
          </a:p>
        </p:txBody>
      </p:sp>
    </p:spTree>
    <p:extLst>
      <p:ext uri="{BB962C8B-B14F-4D97-AF65-F5344CB8AC3E}">
        <p14:creationId xmlns:p14="http://schemas.microsoft.com/office/powerpoint/2010/main" val="2520469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4839F6F-3302-49E8-ACD3-505C1FF8790C}" type="datetimeFigureOut">
              <a:rPr lang="nl-NL" smtClean="0"/>
              <a:t>26-10-2020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9AE9910-9BD8-493A-83B0-DC8A61D0C3A5}" type="slidenum">
              <a:rPr lang="nl-NL" smtClean="0"/>
              <a:t>‹nr.›</a:t>
            </a:fld>
            <a:endParaRPr lang="nl-NL"/>
          </a:p>
        </p:txBody>
      </p:sp>
    </p:spTree>
    <p:extLst>
      <p:ext uri="{BB962C8B-B14F-4D97-AF65-F5344CB8AC3E}">
        <p14:creationId xmlns:p14="http://schemas.microsoft.com/office/powerpoint/2010/main" val="1827587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nl-NL"/>
              <a:t>Klik om stijl te bewerken</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04839F6F-3302-49E8-ACD3-505C1FF8790C}" type="datetimeFigureOut">
              <a:rPr lang="nl-NL" smtClean="0"/>
              <a:t>26-10-2020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9AE9910-9BD8-493A-83B0-DC8A61D0C3A5}" type="slidenum">
              <a:rPr lang="nl-NL" smtClean="0"/>
              <a:t>‹nr.›</a:t>
            </a:fld>
            <a:endParaRPr lang="nl-NL"/>
          </a:p>
        </p:txBody>
      </p:sp>
    </p:spTree>
    <p:extLst>
      <p:ext uri="{BB962C8B-B14F-4D97-AF65-F5344CB8AC3E}">
        <p14:creationId xmlns:p14="http://schemas.microsoft.com/office/powerpoint/2010/main" val="2315007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04839F6F-3302-49E8-ACD3-505C1FF8790C}" type="datetimeFigureOut">
              <a:rPr lang="nl-NL" smtClean="0"/>
              <a:t>26-10-2020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9AE9910-9BD8-493A-83B0-DC8A61D0C3A5}" type="slidenum">
              <a:rPr lang="nl-NL" smtClean="0"/>
              <a:t>‹nr.›</a:t>
            </a:fld>
            <a:endParaRPr lang="nl-NL"/>
          </a:p>
        </p:txBody>
      </p:sp>
    </p:spTree>
    <p:extLst>
      <p:ext uri="{BB962C8B-B14F-4D97-AF65-F5344CB8AC3E}">
        <p14:creationId xmlns:p14="http://schemas.microsoft.com/office/powerpoint/2010/main" val="3139255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04839F6F-3302-49E8-ACD3-505C1FF8790C}" type="datetimeFigureOut">
              <a:rPr lang="nl-NL" smtClean="0"/>
              <a:t>26-10-2020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C9AE9910-9BD8-493A-83B0-DC8A61D0C3A5}" type="slidenum">
              <a:rPr lang="nl-NL" smtClean="0"/>
              <a:t>‹nr.›</a:t>
            </a:fld>
            <a:endParaRPr lang="nl-NL"/>
          </a:p>
        </p:txBody>
      </p:sp>
    </p:spTree>
    <p:extLst>
      <p:ext uri="{BB962C8B-B14F-4D97-AF65-F5344CB8AC3E}">
        <p14:creationId xmlns:p14="http://schemas.microsoft.com/office/powerpoint/2010/main" val="529442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04839F6F-3302-49E8-ACD3-505C1FF8790C}" type="datetimeFigureOut">
              <a:rPr lang="nl-NL" smtClean="0"/>
              <a:t>26-10-2020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C9AE9910-9BD8-493A-83B0-DC8A61D0C3A5}" type="slidenum">
              <a:rPr lang="nl-NL" smtClean="0"/>
              <a:t>‹nr.›</a:t>
            </a:fld>
            <a:endParaRPr lang="nl-NL"/>
          </a:p>
        </p:txBody>
      </p:sp>
    </p:spTree>
    <p:extLst>
      <p:ext uri="{BB962C8B-B14F-4D97-AF65-F5344CB8AC3E}">
        <p14:creationId xmlns:p14="http://schemas.microsoft.com/office/powerpoint/2010/main" val="1961950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839F6F-3302-49E8-ACD3-505C1FF8790C}" type="datetimeFigureOut">
              <a:rPr lang="nl-NL" smtClean="0"/>
              <a:t>26-10-2020</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C9AE9910-9BD8-493A-83B0-DC8A61D0C3A5}" type="slidenum">
              <a:rPr lang="nl-NL" smtClean="0"/>
              <a:t>‹nr.›</a:t>
            </a:fld>
            <a:endParaRPr lang="nl-NL"/>
          </a:p>
        </p:txBody>
      </p:sp>
    </p:spTree>
    <p:extLst>
      <p:ext uri="{BB962C8B-B14F-4D97-AF65-F5344CB8AC3E}">
        <p14:creationId xmlns:p14="http://schemas.microsoft.com/office/powerpoint/2010/main" val="1861336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nl-NL"/>
              <a:t>Klik om stijl te bewerken</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4839F6F-3302-49E8-ACD3-505C1FF8790C}" type="datetimeFigureOut">
              <a:rPr lang="nl-NL" smtClean="0"/>
              <a:t>26-10-2020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9AE9910-9BD8-493A-83B0-DC8A61D0C3A5}" type="slidenum">
              <a:rPr lang="nl-NL" smtClean="0"/>
              <a:t>‹nr.›</a:t>
            </a:fld>
            <a:endParaRPr lang="nl-NL"/>
          </a:p>
        </p:txBody>
      </p:sp>
    </p:spTree>
    <p:extLst>
      <p:ext uri="{BB962C8B-B14F-4D97-AF65-F5344CB8AC3E}">
        <p14:creationId xmlns:p14="http://schemas.microsoft.com/office/powerpoint/2010/main" val="2863607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nl-NL"/>
              <a:t>Klik om stijl te bewerken</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4839F6F-3302-49E8-ACD3-505C1FF8790C}" type="datetimeFigureOut">
              <a:rPr lang="nl-NL" smtClean="0"/>
              <a:t>26-10-2020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9AE9910-9BD8-493A-83B0-DC8A61D0C3A5}" type="slidenum">
              <a:rPr lang="nl-NL" smtClean="0"/>
              <a:t>‹nr.›</a:t>
            </a:fld>
            <a:endParaRPr lang="nl-NL"/>
          </a:p>
        </p:txBody>
      </p:sp>
    </p:spTree>
    <p:extLst>
      <p:ext uri="{BB962C8B-B14F-4D97-AF65-F5344CB8AC3E}">
        <p14:creationId xmlns:p14="http://schemas.microsoft.com/office/powerpoint/2010/main" val="2355249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4839F6F-3302-49E8-ACD3-505C1FF8790C}" type="datetimeFigureOut">
              <a:rPr lang="nl-NL" smtClean="0"/>
              <a:t>26-10-2020</a:t>
            </a:fld>
            <a:endParaRPr lang="nl-NL"/>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nl-NL"/>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9AE9910-9BD8-493A-83B0-DC8A61D0C3A5}" type="slidenum">
              <a:rPr lang="nl-NL" smtClean="0"/>
              <a:t>‹nr.›</a:t>
            </a:fld>
            <a:endParaRPr lang="nl-NL"/>
          </a:p>
        </p:txBody>
      </p:sp>
    </p:spTree>
    <p:extLst>
      <p:ext uri="{BB962C8B-B14F-4D97-AF65-F5344CB8AC3E}">
        <p14:creationId xmlns:p14="http://schemas.microsoft.com/office/powerpoint/2010/main" val="419837473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natuur, buiten, lucht, gras&#10;&#10;Automatisch gegenereerde beschrijving">
            <a:extLst>
              <a:ext uri="{FF2B5EF4-FFF2-40B4-BE49-F238E27FC236}">
                <a16:creationId xmlns:a16="http://schemas.microsoft.com/office/drawing/2014/main" id="{3430F5B2-18DC-4608-BF41-B5B4A10A59F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useBgFill="1">
        <p:nvSpPr>
          <p:cNvPr id="12"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2769538" y="445383"/>
            <a:ext cx="1995577" cy="7534653"/>
          </a:xfrm>
          <a:prstGeom prst="round2SameRect">
            <a:avLst>
              <a:gd name="adj1" fmla="val 9679"/>
              <a:gd name="adj2" fmla="val 400"/>
            </a:avLst>
          </a:prstGeom>
          <a:ln>
            <a:noFill/>
          </a:ln>
          <a:effectLst>
            <a:outerShdw blurRad="50800" dist="38100" dir="5400000" algn="tl" rotWithShape="0">
              <a:srgbClr val="000000">
                <a:alpha val="43000"/>
              </a:srgbClr>
            </a:outerShdw>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48E15B8D-6475-40BB-BC37-7D56044F9242}"/>
              </a:ext>
            </a:extLst>
          </p:cNvPr>
          <p:cNvSpPr>
            <a:spLocks noGrp="1"/>
          </p:cNvSpPr>
          <p:nvPr>
            <p:ph type="ctrTitle"/>
          </p:nvPr>
        </p:nvSpPr>
        <p:spPr>
          <a:xfrm>
            <a:off x="804335" y="3496574"/>
            <a:ext cx="6436104" cy="1138686"/>
          </a:xfrm>
        </p:spPr>
        <p:txBody>
          <a:bodyPr>
            <a:normAutofit/>
          </a:bodyPr>
          <a:lstStyle/>
          <a:p>
            <a:pPr algn="l">
              <a:lnSpc>
                <a:spcPct val="90000"/>
              </a:lnSpc>
            </a:pPr>
            <a:r>
              <a:rPr lang="nl-NL" sz="3700" dirty="0"/>
              <a:t>Drempel 2: Sterren en elementen </a:t>
            </a:r>
          </a:p>
        </p:txBody>
      </p:sp>
      <p:sp>
        <p:nvSpPr>
          <p:cNvPr id="3" name="Ondertitel 2">
            <a:extLst>
              <a:ext uri="{FF2B5EF4-FFF2-40B4-BE49-F238E27FC236}">
                <a16:creationId xmlns:a16="http://schemas.microsoft.com/office/drawing/2014/main" id="{D67333EC-0128-4CDD-A56E-FEDD6EE8664E}"/>
              </a:ext>
            </a:extLst>
          </p:cNvPr>
          <p:cNvSpPr>
            <a:spLocks noGrp="1"/>
          </p:cNvSpPr>
          <p:nvPr>
            <p:ph type="subTitle" idx="1"/>
          </p:nvPr>
        </p:nvSpPr>
        <p:spPr>
          <a:xfrm>
            <a:off x="804335" y="4548996"/>
            <a:ext cx="6436104" cy="534838"/>
          </a:xfrm>
        </p:spPr>
        <p:txBody>
          <a:bodyPr>
            <a:normAutofit/>
          </a:bodyPr>
          <a:lstStyle/>
          <a:p>
            <a:pPr algn="l"/>
            <a:r>
              <a:rPr lang="nl-NL" sz="1800">
                <a:solidFill>
                  <a:srgbClr val="B28B57"/>
                </a:solidFill>
              </a:rPr>
              <a:t>2 havo/vwo</a:t>
            </a:r>
          </a:p>
        </p:txBody>
      </p:sp>
    </p:spTree>
    <p:extLst>
      <p:ext uri="{BB962C8B-B14F-4D97-AF65-F5344CB8AC3E}">
        <p14:creationId xmlns:p14="http://schemas.microsoft.com/office/powerpoint/2010/main" val="1960371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F0DE7F-EC9F-4DE1-8190-9AF6F8CB1EE4}"/>
              </a:ext>
            </a:extLst>
          </p:cNvPr>
          <p:cNvSpPr>
            <a:spLocks noGrp="1"/>
          </p:cNvSpPr>
          <p:nvPr>
            <p:ph type="title"/>
          </p:nvPr>
        </p:nvSpPr>
        <p:spPr/>
        <p:txBody>
          <a:bodyPr/>
          <a:lstStyle/>
          <a:p>
            <a:r>
              <a:rPr lang="nl-NL" dirty="0"/>
              <a:t>Gaswolken </a:t>
            </a:r>
          </a:p>
        </p:txBody>
      </p:sp>
      <p:sp>
        <p:nvSpPr>
          <p:cNvPr id="4" name="Tijdelijke aanduiding voor inhoud 3">
            <a:extLst>
              <a:ext uri="{FF2B5EF4-FFF2-40B4-BE49-F238E27FC236}">
                <a16:creationId xmlns:a16="http://schemas.microsoft.com/office/drawing/2014/main" id="{05DB14C2-6F52-4B32-AC73-49FC9448C6F6}"/>
              </a:ext>
            </a:extLst>
          </p:cNvPr>
          <p:cNvSpPr>
            <a:spLocks noGrp="1"/>
          </p:cNvSpPr>
          <p:nvPr>
            <p:ph idx="1"/>
          </p:nvPr>
        </p:nvSpPr>
        <p:spPr>
          <a:xfrm>
            <a:off x="5581649" y="3429000"/>
            <a:ext cx="4161907" cy="2153750"/>
          </a:xfrm>
        </p:spPr>
        <p:txBody>
          <a:bodyPr>
            <a:normAutofit/>
          </a:bodyPr>
          <a:lstStyle/>
          <a:p>
            <a:pPr marL="36900" indent="0">
              <a:buNone/>
            </a:pPr>
            <a:r>
              <a:rPr lang="nl-NL" dirty="0"/>
              <a:t>Gaswolken trekken samen vanwege zwaartekracht en donkere materie hierdoor stijgt de tempartuur binnen de gaswolk. </a:t>
            </a:r>
          </a:p>
        </p:txBody>
      </p:sp>
      <p:pic>
        <p:nvPicPr>
          <p:cNvPr id="6148" name="Picture 4" descr="Eerste molecuul dat zich na de oerknal vormde gedetecteerd in planetaire  nevel">
            <a:extLst>
              <a:ext uri="{FF2B5EF4-FFF2-40B4-BE49-F238E27FC236}">
                <a16:creationId xmlns:a16="http://schemas.microsoft.com/office/drawing/2014/main" id="{B932F6FB-2971-4102-8F19-C060A2B0A1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0050"/>
            <a:ext cx="5019675" cy="461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698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8F4CF8-5A8B-4D76-BFE9-287AFE37F265}"/>
              </a:ext>
            </a:extLst>
          </p:cNvPr>
          <p:cNvSpPr>
            <a:spLocks noGrp="1"/>
          </p:cNvSpPr>
          <p:nvPr>
            <p:ph type="title"/>
          </p:nvPr>
        </p:nvSpPr>
        <p:spPr/>
        <p:txBody>
          <a:bodyPr/>
          <a:lstStyle/>
          <a:p>
            <a:r>
              <a:rPr lang="nl-NL" dirty="0">
                <a:solidFill>
                  <a:schemeClr val="bg1"/>
                </a:solidFill>
              </a:rPr>
              <a:t>Kernfusie</a:t>
            </a:r>
            <a:r>
              <a:rPr lang="nl-NL" dirty="0"/>
              <a:t> </a:t>
            </a:r>
          </a:p>
        </p:txBody>
      </p:sp>
      <p:pic>
        <p:nvPicPr>
          <p:cNvPr id="8194" name="Picture 2" descr="Proton-protoncyclus - Wikipedia">
            <a:extLst>
              <a:ext uri="{FF2B5EF4-FFF2-40B4-BE49-F238E27FC236}">
                <a16:creationId xmlns:a16="http://schemas.microsoft.com/office/drawing/2014/main" id="{56E95800-04B5-4A70-9ABB-637C999E2E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50" y="2047875"/>
            <a:ext cx="3208867"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14D91EA8-2548-41F3-B2FA-50CB97B878D8}"/>
              </a:ext>
            </a:extLst>
          </p:cNvPr>
          <p:cNvSpPr txBox="1"/>
          <p:nvPr/>
        </p:nvSpPr>
        <p:spPr>
          <a:xfrm>
            <a:off x="8572500" y="3231029"/>
            <a:ext cx="3381375" cy="646331"/>
          </a:xfrm>
          <a:prstGeom prst="rect">
            <a:avLst/>
          </a:prstGeom>
          <a:noFill/>
        </p:spPr>
        <p:txBody>
          <a:bodyPr wrap="square" rtlCol="0">
            <a:spAutoFit/>
          </a:bodyPr>
          <a:lstStyle/>
          <a:p>
            <a:r>
              <a:rPr lang="nl-NL" dirty="0"/>
              <a:t>Zwaarste element in een ster is ijzer</a:t>
            </a:r>
          </a:p>
        </p:txBody>
      </p:sp>
      <p:pic>
        <p:nvPicPr>
          <p:cNvPr id="8196" name="Picture 4" descr="Nuclear fusion in The Azimuth Project">
            <a:extLst>
              <a:ext uri="{FF2B5EF4-FFF2-40B4-BE49-F238E27FC236}">
                <a16:creationId xmlns:a16="http://schemas.microsoft.com/office/drawing/2014/main" id="{A9C2EBD6-3A80-45B7-8835-FA2149F8DD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857375"/>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237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91BC02-0DF8-4DEB-89D1-923FDBAC4389}"/>
              </a:ext>
            </a:extLst>
          </p:cNvPr>
          <p:cNvSpPr>
            <a:spLocks noGrp="1"/>
          </p:cNvSpPr>
          <p:nvPr>
            <p:ph type="title"/>
          </p:nvPr>
        </p:nvSpPr>
        <p:spPr/>
        <p:txBody>
          <a:bodyPr/>
          <a:lstStyle/>
          <a:p>
            <a:r>
              <a:rPr lang="nl-NL" dirty="0"/>
              <a:t>Sterrenstelsels </a:t>
            </a:r>
          </a:p>
        </p:txBody>
      </p:sp>
      <p:pic>
        <p:nvPicPr>
          <p:cNvPr id="9218" name="Picture 2" descr="Astronomen vernoemen oudste sterrenstelsel naar Cristiano Ronaldo |  Buitenlands voetbal | AD.nl">
            <a:extLst>
              <a:ext uri="{FF2B5EF4-FFF2-40B4-BE49-F238E27FC236}">
                <a16:creationId xmlns:a16="http://schemas.microsoft.com/office/drawing/2014/main" id="{617BFDF8-42DA-48FA-9D9F-E069AE8FB8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479" r="18588"/>
          <a:stretch/>
        </p:blipFill>
        <p:spPr bwMode="auto">
          <a:xfrm>
            <a:off x="438013" y="1732450"/>
            <a:ext cx="3895725" cy="37338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oe lang leven sterren? | Space Scoop | UNAWE">
            <a:extLst>
              <a:ext uri="{FF2B5EF4-FFF2-40B4-BE49-F238E27FC236}">
                <a16:creationId xmlns:a16="http://schemas.microsoft.com/office/drawing/2014/main" id="{0EA19AC2-2954-4A9A-95A6-F542AE8B8E05}"/>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950407" y="3829050"/>
            <a:ext cx="2698430" cy="261937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Natuurkunde.nl - Sterrenhopen in een Supercomputer">
            <a:extLst>
              <a:ext uri="{FF2B5EF4-FFF2-40B4-BE49-F238E27FC236}">
                <a16:creationId xmlns:a16="http://schemas.microsoft.com/office/drawing/2014/main" id="{F7A7C952-C15C-4CC5-926D-58D3A9EEF8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55557" y="1347788"/>
            <a:ext cx="2381250"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013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CB02CC-501D-47C4-9856-A028A1BFA8A3}"/>
              </a:ext>
            </a:extLst>
          </p:cNvPr>
          <p:cNvSpPr>
            <a:spLocks noGrp="1"/>
          </p:cNvSpPr>
          <p:nvPr>
            <p:ph type="title"/>
          </p:nvPr>
        </p:nvSpPr>
        <p:spPr/>
        <p:txBody>
          <a:bodyPr/>
          <a:lstStyle/>
          <a:p>
            <a:r>
              <a:rPr lang="nl-NL" dirty="0"/>
              <a:t>Supernova’s</a:t>
            </a:r>
          </a:p>
        </p:txBody>
      </p:sp>
      <p:pic>
        <p:nvPicPr>
          <p:cNvPr id="10242" name="Picture 2" descr="Hoe een ontploffende ster miljoenen jaren geleden dood en verderf zaaide |  De Volkskrant">
            <a:extLst>
              <a:ext uri="{FF2B5EF4-FFF2-40B4-BE49-F238E27FC236}">
                <a16:creationId xmlns:a16="http://schemas.microsoft.com/office/drawing/2014/main" id="{97CCFC3E-7DFB-4075-B99F-26E80ED3D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26" y="1610872"/>
            <a:ext cx="6216650" cy="46375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Eerste molecuul dat zich na de oerknal vormde gedetecteerd in planetaire  nevel">
            <a:extLst>
              <a:ext uri="{FF2B5EF4-FFF2-40B4-BE49-F238E27FC236}">
                <a16:creationId xmlns:a16="http://schemas.microsoft.com/office/drawing/2014/main" id="{9DBF02A9-7454-4974-A801-A8BE84E0F4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3260" y="2499762"/>
            <a:ext cx="2019415" cy="18584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Eerste molecuul dat zich na de oerknal vormde gedetecteerd in planetaire  nevel">
            <a:extLst>
              <a:ext uri="{FF2B5EF4-FFF2-40B4-BE49-F238E27FC236}">
                <a16:creationId xmlns:a16="http://schemas.microsoft.com/office/drawing/2014/main" id="{8C0CF265-9711-40C4-BC3C-9CA6C9FCFA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6335" y="4252362"/>
            <a:ext cx="2019415" cy="18584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erste molecuul dat zich na de oerknal vormde gedetecteerd in planetaire  nevel">
            <a:extLst>
              <a:ext uri="{FF2B5EF4-FFF2-40B4-BE49-F238E27FC236}">
                <a16:creationId xmlns:a16="http://schemas.microsoft.com/office/drawing/2014/main" id="{A64C87B9-F485-45CF-A4C4-9CAC8CDCE7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2510" y="1094825"/>
            <a:ext cx="2019415" cy="185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74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5DA29F-1385-4C91-9563-619994791A8A}"/>
              </a:ext>
            </a:extLst>
          </p:cNvPr>
          <p:cNvSpPr>
            <a:spLocks noGrp="1"/>
          </p:cNvSpPr>
          <p:nvPr>
            <p:ph type="title"/>
          </p:nvPr>
        </p:nvSpPr>
        <p:spPr/>
        <p:txBody>
          <a:bodyPr/>
          <a:lstStyle/>
          <a:p>
            <a:r>
              <a:rPr lang="nl-NL" dirty="0"/>
              <a:t>Elementen</a:t>
            </a:r>
          </a:p>
        </p:txBody>
      </p:sp>
      <p:sp>
        <p:nvSpPr>
          <p:cNvPr id="3" name="Tijdelijke aanduiding voor inhoud 2">
            <a:extLst>
              <a:ext uri="{FF2B5EF4-FFF2-40B4-BE49-F238E27FC236}">
                <a16:creationId xmlns:a16="http://schemas.microsoft.com/office/drawing/2014/main" id="{08C8A449-CCB8-4799-A26B-ED2B1911F523}"/>
              </a:ext>
            </a:extLst>
          </p:cNvPr>
          <p:cNvSpPr>
            <a:spLocks noGrp="1"/>
          </p:cNvSpPr>
          <p:nvPr>
            <p:ph idx="1"/>
          </p:nvPr>
        </p:nvSpPr>
        <p:spPr/>
        <p:txBody>
          <a:bodyPr/>
          <a:lstStyle/>
          <a:p>
            <a:endParaRPr lang="nl-NL"/>
          </a:p>
        </p:txBody>
      </p:sp>
      <p:pic>
        <p:nvPicPr>
          <p:cNvPr id="11266" name="Picture 2" descr="Periodic Table Of The Elements Turns 150 | WUWM">
            <a:extLst>
              <a:ext uri="{FF2B5EF4-FFF2-40B4-BE49-F238E27FC236}">
                <a16:creationId xmlns:a16="http://schemas.microsoft.com/office/drawing/2014/main" id="{669F262C-09CC-4A49-BFCF-B9191D95DD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0" y="1732449"/>
            <a:ext cx="6860449" cy="4705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170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609A3-5F1C-4782-BD04-3DC191FEB68A}"/>
              </a:ext>
            </a:extLst>
          </p:cNvPr>
          <p:cNvSpPr>
            <a:spLocks noGrp="1"/>
          </p:cNvSpPr>
          <p:nvPr>
            <p:ph type="title"/>
          </p:nvPr>
        </p:nvSpPr>
        <p:spPr/>
        <p:txBody>
          <a:bodyPr/>
          <a:lstStyle/>
          <a:p>
            <a:r>
              <a:rPr lang="nl-NL" dirty="0"/>
              <a:t>“Wij zijn sterrenstof”</a:t>
            </a:r>
          </a:p>
        </p:txBody>
      </p:sp>
      <p:pic>
        <p:nvPicPr>
          <p:cNvPr id="12290" name="Picture 2" descr="Aarde (planeet) - Wikipedia">
            <a:extLst>
              <a:ext uri="{FF2B5EF4-FFF2-40B4-BE49-F238E27FC236}">
                <a16:creationId xmlns:a16="http://schemas.microsoft.com/office/drawing/2014/main" id="{3C9CE4B2-736E-4CA0-8A40-3123E80898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275" y="1905000"/>
            <a:ext cx="4133850" cy="413385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Soot particles found in placenta as babies exposed to pollution while still  in womb">
            <a:extLst>
              <a:ext uri="{FF2B5EF4-FFF2-40B4-BE49-F238E27FC236}">
                <a16:creationId xmlns:a16="http://schemas.microsoft.com/office/drawing/2014/main" id="{9F4D8783-FA8E-44B3-B59D-47C6F7572135}"/>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891212" y="2543175"/>
            <a:ext cx="4572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00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61DBFC-BA9A-402F-801B-6977647B27E2}"/>
              </a:ext>
            </a:extLst>
          </p:cNvPr>
          <p:cNvSpPr>
            <a:spLocks noGrp="1"/>
          </p:cNvSpPr>
          <p:nvPr>
            <p:ph type="title"/>
          </p:nvPr>
        </p:nvSpPr>
        <p:spPr/>
        <p:txBody>
          <a:bodyPr/>
          <a:lstStyle/>
          <a:p>
            <a:r>
              <a:rPr lang="nl-NL" dirty="0"/>
              <a:t>Onderzoek: Drempel 2</a:t>
            </a:r>
          </a:p>
        </p:txBody>
      </p:sp>
      <p:sp>
        <p:nvSpPr>
          <p:cNvPr id="3" name="Tijdelijke aanduiding voor inhoud 2">
            <a:extLst>
              <a:ext uri="{FF2B5EF4-FFF2-40B4-BE49-F238E27FC236}">
                <a16:creationId xmlns:a16="http://schemas.microsoft.com/office/drawing/2014/main" id="{52377C79-079D-49B3-9D40-277F1F3AD9A1}"/>
              </a:ext>
            </a:extLst>
          </p:cNvPr>
          <p:cNvSpPr>
            <a:spLocks noGrp="1"/>
          </p:cNvSpPr>
          <p:nvPr>
            <p:ph idx="1"/>
          </p:nvPr>
        </p:nvSpPr>
        <p:spPr/>
        <p:txBody>
          <a:bodyPr/>
          <a:lstStyle/>
          <a:p>
            <a:pPr marL="36900" indent="0">
              <a:buNone/>
            </a:pPr>
            <a:r>
              <a:rPr lang="nl-NL" dirty="0"/>
              <a:t>Kies een onderzoeksrichting en maak de bijpassende opdrachten in je werkboek.</a:t>
            </a:r>
          </a:p>
          <a:p>
            <a:pPr marL="36900" indent="0">
              <a:buNone/>
            </a:pPr>
            <a:r>
              <a:rPr lang="nl-NL" dirty="0"/>
              <a:t>Onderwerpen zijn:</a:t>
            </a:r>
          </a:p>
          <a:p>
            <a:r>
              <a:rPr lang="nl-NL" dirty="0"/>
              <a:t>Praktische wijze van onderzoek: Kijken naar sterren en de locatie bepalen </a:t>
            </a:r>
          </a:p>
          <a:p>
            <a:r>
              <a:rPr lang="nl-NL" dirty="0"/>
              <a:t>Litratuur onderzoek: De rol van zwaartekracht en donkere materie bij de formatie van sterren</a:t>
            </a:r>
          </a:p>
          <a:p>
            <a:pPr marL="36900" indent="0">
              <a:buNone/>
            </a:pPr>
            <a:endParaRPr lang="nl-NL" dirty="0"/>
          </a:p>
        </p:txBody>
      </p:sp>
    </p:spTree>
    <p:extLst>
      <p:ext uri="{BB962C8B-B14F-4D97-AF65-F5344CB8AC3E}">
        <p14:creationId xmlns:p14="http://schemas.microsoft.com/office/powerpoint/2010/main" val="3131173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C28854-04F8-4357-A9F0-88D7DE6965EE}"/>
              </a:ext>
            </a:extLst>
          </p:cNvPr>
          <p:cNvSpPr>
            <a:spLocks noGrp="1"/>
          </p:cNvSpPr>
          <p:nvPr>
            <p:ph type="title"/>
          </p:nvPr>
        </p:nvSpPr>
        <p:spPr/>
        <p:txBody>
          <a:bodyPr/>
          <a:lstStyle/>
          <a:p>
            <a:r>
              <a:rPr lang="nl-NL" dirty="0"/>
              <a:t>Planning </a:t>
            </a:r>
          </a:p>
        </p:txBody>
      </p:sp>
      <p:sp>
        <p:nvSpPr>
          <p:cNvPr id="3" name="Tijdelijke aanduiding voor inhoud 2">
            <a:extLst>
              <a:ext uri="{FF2B5EF4-FFF2-40B4-BE49-F238E27FC236}">
                <a16:creationId xmlns:a16="http://schemas.microsoft.com/office/drawing/2014/main" id="{A10FC1F5-9885-4882-AF68-FF266F6D9584}"/>
              </a:ext>
            </a:extLst>
          </p:cNvPr>
          <p:cNvSpPr>
            <a:spLocks noGrp="1"/>
          </p:cNvSpPr>
          <p:nvPr>
            <p:ph idx="1"/>
          </p:nvPr>
        </p:nvSpPr>
        <p:spPr/>
        <p:txBody>
          <a:bodyPr/>
          <a:lstStyle/>
          <a:p>
            <a:r>
              <a:rPr lang="nl-NL" dirty="0"/>
              <a:t>Lesdoelen </a:t>
            </a:r>
          </a:p>
          <a:p>
            <a:r>
              <a:rPr lang="nl-NL" dirty="0"/>
              <a:t>Uitleg drempel 2</a:t>
            </a:r>
          </a:p>
          <a:p>
            <a:r>
              <a:rPr lang="nl-NL" dirty="0"/>
              <a:t>Onderzoekende opdracht starten </a:t>
            </a:r>
          </a:p>
        </p:txBody>
      </p:sp>
    </p:spTree>
    <p:extLst>
      <p:ext uri="{BB962C8B-B14F-4D97-AF65-F5344CB8AC3E}">
        <p14:creationId xmlns:p14="http://schemas.microsoft.com/office/powerpoint/2010/main" val="1900946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EE0EAB-D813-4FB8-87B6-6C836364B453}"/>
              </a:ext>
            </a:extLst>
          </p:cNvPr>
          <p:cNvSpPr>
            <a:spLocks noGrp="1"/>
          </p:cNvSpPr>
          <p:nvPr>
            <p:ph type="title"/>
          </p:nvPr>
        </p:nvSpPr>
        <p:spPr/>
        <p:txBody>
          <a:bodyPr/>
          <a:lstStyle/>
          <a:p>
            <a:r>
              <a:rPr lang="nl-NL" dirty="0"/>
              <a:t>Lesdoelen </a:t>
            </a:r>
          </a:p>
        </p:txBody>
      </p:sp>
      <p:sp>
        <p:nvSpPr>
          <p:cNvPr id="3" name="Tijdelijke aanduiding voor inhoud 2">
            <a:extLst>
              <a:ext uri="{FF2B5EF4-FFF2-40B4-BE49-F238E27FC236}">
                <a16:creationId xmlns:a16="http://schemas.microsoft.com/office/drawing/2014/main" id="{4527E721-B90F-437E-9AAC-B155580F26BD}"/>
              </a:ext>
            </a:extLst>
          </p:cNvPr>
          <p:cNvSpPr>
            <a:spLocks noGrp="1"/>
          </p:cNvSpPr>
          <p:nvPr>
            <p:ph idx="1"/>
          </p:nvPr>
        </p:nvSpPr>
        <p:spPr/>
        <p:txBody>
          <a:bodyPr/>
          <a:lstStyle/>
          <a:p>
            <a:pPr marL="36900" indent="0">
              <a:buNone/>
            </a:pPr>
            <a:r>
              <a:rPr lang="nl-NL" dirty="0"/>
              <a:t>Aan het eind van de les:</a:t>
            </a:r>
          </a:p>
          <a:p>
            <a:pPr lvl="0"/>
            <a:r>
              <a:rPr lang="nl-NL" dirty="0">
                <a:effectLst/>
              </a:rPr>
              <a:t>Kun je uitleggen hoe wij van sterrenstof gemaakt zijn</a:t>
            </a:r>
          </a:p>
          <a:p>
            <a:pPr lvl="0"/>
            <a:r>
              <a:rPr lang="nl-NL" dirty="0">
                <a:effectLst/>
              </a:rPr>
              <a:t>Heb je een onderwerp uit drempel 2 gekozen die je verder wil onderzoeken aan de hand van een praktisch onderzoek of literatuur onderzoek.  </a:t>
            </a:r>
          </a:p>
          <a:p>
            <a:pPr lvl="0"/>
            <a:r>
              <a:rPr lang="nl-NL" dirty="0">
                <a:effectLst/>
              </a:rPr>
              <a:t>Je hebt samengewerkt met twee medeleerlingen aan jullie onderzoek </a:t>
            </a:r>
          </a:p>
          <a:p>
            <a:pPr marL="36900" indent="0">
              <a:buNone/>
            </a:pPr>
            <a:endParaRPr lang="nl-NL" dirty="0"/>
          </a:p>
        </p:txBody>
      </p:sp>
    </p:spTree>
    <p:extLst>
      <p:ext uri="{BB962C8B-B14F-4D97-AF65-F5344CB8AC3E}">
        <p14:creationId xmlns:p14="http://schemas.microsoft.com/office/powerpoint/2010/main" val="3431948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1D574A-3907-4AB7-BD17-89D1CD41B544}"/>
              </a:ext>
            </a:extLst>
          </p:cNvPr>
          <p:cNvSpPr>
            <a:spLocks noGrp="1"/>
          </p:cNvSpPr>
          <p:nvPr>
            <p:ph type="title"/>
          </p:nvPr>
        </p:nvSpPr>
        <p:spPr>
          <a:xfrm>
            <a:off x="704245" y="5791200"/>
            <a:ext cx="10353762" cy="970450"/>
          </a:xfrm>
        </p:spPr>
        <p:txBody>
          <a:bodyPr/>
          <a:lstStyle/>
          <a:p>
            <a:r>
              <a:rPr lang="nl-NL" dirty="0"/>
              <a:t>Herhaling: Oerknal </a:t>
            </a:r>
          </a:p>
        </p:txBody>
      </p:sp>
    </p:spTree>
    <p:extLst>
      <p:ext uri="{BB962C8B-B14F-4D97-AF65-F5344CB8AC3E}">
        <p14:creationId xmlns:p14="http://schemas.microsoft.com/office/powerpoint/2010/main" val="3653503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BB3D76-1798-4472-856B-4DC5C4419C3F}"/>
              </a:ext>
            </a:extLst>
          </p:cNvPr>
          <p:cNvSpPr>
            <a:spLocks noGrp="1"/>
          </p:cNvSpPr>
          <p:nvPr>
            <p:ph type="title"/>
          </p:nvPr>
        </p:nvSpPr>
        <p:spPr/>
        <p:txBody>
          <a:bodyPr/>
          <a:lstStyle/>
          <a:p>
            <a:r>
              <a:rPr lang="nl-NL" dirty="0"/>
              <a:t>Atomen </a:t>
            </a:r>
          </a:p>
        </p:txBody>
      </p:sp>
      <p:pic>
        <p:nvPicPr>
          <p:cNvPr id="4098" name="Picture 2" descr="Atoom Diagram | Quizlet">
            <a:extLst>
              <a:ext uri="{FF2B5EF4-FFF2-40B4-BE49-F238E27FC236}">
                <a16:creationId xmlns:a16="http://schemas.microsoft.com/office/drawing/2014/main" id="{3442BBCB-85A5-4A4D-980B-74BC30466E6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45444" y="1399381"/>
            <a:ext cx="3595437" cy="4059237"/>
          </a:xfrm>
          <a:prstGeom prst="rect">
            <a:avLst/>
          </a:prstGeom>
          <a:noFill/>
          <a:extLst>
            <a:ext uri="{909E8E84-426E-40DD-AFC4-6F175D3DCCD1}">
              <a14:hiddenFill xmlns:a14="http://schemas.microsoft.com/office/drawing/2010/main">
                <a:solidFill>
                  <a:srgbClr val="FFFFFF"/>
                </a:solidFill>
              </a14:hiddenFill>
            </a:ext>
          </a:extLst>
        </p:spPr>
      </p:pic>
      <p:sp>
        <p:nvSpPr>
          <p:cNvPr id="4" name="Ovaal 3">
            <a:extLst>
              <a:ext uri="{FF2B5EF4-FFF2-40B4-BE49-F238E27FC236}">
                <a16:creationId xmlns:a16="http://schemas.microsoft.com/office/drawing/2014/main" id="{20FA976C-5CC0-4586-B376-D2EBC9FF6530}"/>
              </a:ext>
            </a:extLst>
          </p:cNvPr>
          <p:cNvSpPr/>
          <p:nvPr/>
        </p:nvSpPr>
        <p:spPr>
          <a:xfrm>
            <a:off x="9375108" y="3428999"/>
            <a:ext cx="219075" cy="2190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t>
            </a:r>
          </a:p>
        </p:txBody>
      </p:sp>
      <p:grpSp>
        <p:nvGrpSpPr>
          <p:cNvPr id="5" name="Groep 4">
            <a:extLst>
              <a:ext uri="{FF2B5EF4-FFF2-40B4-BE49-F238E27FC236}">
                <a16:creationId xmlns:a16="http://schemas.microsoft.com/office/drawing/2014/main" id="{932BB991-7F5A-4D67-AE6A-94F61FD65461}"/>
              </a:ext>
            </a:extLst>
          </p:cNvPr>
          <p:cNvGrpSpPr/>
          <p:nvPr/>
        </p:nvGrpSpPr>
        <p:grpSpPr>
          <a:xfrm>
            <a:off x="7244965" y="4501722"/>
            <a:ext cx="815693" cy="814072"/>
            <a:chOff x="5594632" y="2830517"/>
            <a:chExt cx="815693" cy="814072"/>
          </a:xfrm>
        </p:grpSpPr>
        <p:sp>
          <p:nvSpPr>
            <p:cNvPr id="6" name="Ovaal 5">
              <a:extLst>
                <a:ext uri="{FF2B5EF4-FFF2-40B4-BE49-F238E27FC236}">
                  <a16:creationId xmlns:a16="http://schemas.microsoft.com/office/drawing/2014/main" id="{38D0FE8F-CFC8-4B0C-8A68-2798D85123E9}"/>
                </a:ext>
              </a:extLst>
            </p:cNvPr>
            <p:cNvSpPr/>
            <p:nvPr/>
          </p:nvSpPr>
          <p:spPr>
            <a:xfrm>
              <a:off x="6036885" y="3190160"/>
              <a:ext cx="329174" cy="32917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CC2B5F94-BE35-46F0-A9A1-56D2033E2B36}"/>
                </a:ext>
              </a:extLst>
            </p:cNvPr>
            <p:cNvSpPr/>
            <p:nvPr/>
          </p:nvSpPr>
          <p:spPr>
            <a:xfrm>
              <a:off x="5594632" y="2875334"/>
              <a:ext cx="329174" cy="32917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6AD22A59-69A4-4907-A03F-ED90BC9E3B7A}"/>
                </a:ext>
              </a:extLst>
            </p:cNvPr>
            <p:cNvSpPr/>
            <p:nvPr/>
          </p:nvSpPr>
          <p:spPr>
            <a:xfrm>
              <a:off x="6081151" y="2962946"/>
              <a:ext cx="329174" cy="32917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5225B09E-D58B-427F-A56E-E47979456EFF}"/>
                </a:ext>
              </a:extLst>
            </p:cNvPr>
            <p:cNvSpPr/>
            <p:nvPr/>
          </p:nvSpPr>
          <p:spPr>
            <a:xfrm>
              <a:off x="5792593" y="3315415"/>
              <a:ext cx="329174" cy="32917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FF29F63A-E255-42EA-B65B-6C4750BBDD18}"/>
                </a:ext>
              </a:extLst>
            </p:cNvPr>
            <p:cNvSpPr/>
            <p:nvPr/>
          </p:nvSpPr>
          <p:spPr>
            <a:xfrm>
              <a:off x="5594632" y="3114874"/>
              <a:ext cx="329174" cy="32917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a:extLst>
                <a:ext uri="{FF2B5EF4-FFF2-40B4-BE49-F238E27FC236}">
                  <a16:creationId xmlns:a16="http://schemas.microsoft.com/office/drawing/2014/main" id="{7CAD541C-DA16-41CA-930A-33A64E707E5B}"/>
                </a:ext>
              </a:extLst>
            </p:cNvPr>
            <p:cNvSpPr/>
            <p:nvPr/>
          </p:nvSpPr>
          <p:spPr>
            <a:xfrm>
              <a:off x="5859341" y="3064905"/>
              <a:ext cx="329174" cy="32917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a:extLst>
                <a:ext uri="{FF2B5EF4-FFF2-40B4-BE49-F238E27FC236}">
                  <a16:creationId xmlns:a16="http://schemas.microsoft.com/office/drawing/2014/main" id="{16261752-CDEF-43D0-B566-BFFE641881DB}"/>
                </a:ext>
              </a:extLst>
            </p:cNvPr>
            <p:cNvSpPr/>
            <p:nvPr/>
          </p:nvSpPr>
          <p:spPr>
            <a:xfrm>
              <a:off x="5860875" y="2830517"/>
              <a:ext cx="329174" cy="32917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3" name="Tekstvak 12">
            <a:extLst>
              <a:ext uri="{FF2B5EF4-FFF2-40B4-BE49-F238E27FC236}">
                <a16:creationId xmlns:a16="http://schemas.microsoft.com/office/drawing/2014/main" id="{BB063982-35CE-4C51-A0BC-14B2075F70E2}"/>
              </a:ext>
            </a:extLst>
          </p:cNvPr>
          <p:cNvSpPr txBox="1"/>
          <p:nvPr/>
        </p:nvSpPr>
        <p:spPr>
          <a:xfrm>
            <a:off x="7489855" y="4688778"/>
            <a:ext cx="361950" cy="369332"/>
          </a:xfrm>
          <a:prstGeom prst="rect">
            <a:avLst/>
          </a:prstGeom>
          <a:noFill/>
        </p:spPr>
        <p:txBody>
          <a:bodyPr wrap="square" rtlCol="0">
            <a:spAutoFit/>
          </a:bodyPr>
          <a:lstStyle/>
          <a:p>
            <a:r>
              <a:rPr lang="nl-NL" dirty="0"/>
              <a:t>+</a:t>
            </a:r>
          </a:p>
        </p:txBody>
      </p:sp>
      <mc:AlternateContent xmlns:mc="http://schemas.openxmlformats.org/markup-compatibility/2006" xmlns:a14="http://schemas.microsoft.com/office/drawing/2010/main">
        <mc:Choice Requires="a14">
          <p:sp>
            <p:nvSpPr>
              <p:cNvPr id="14" name="Tekstvak 13">
                <a:extLst>
                  <a:ext uri="{FF2B5EF4-FFF2-40B4-BE49-F238E27FC236}">
                    <a16:creationId xmlns:a16="http://schemas.microsoft.com/office/drawing/2014/main" id="{9849AF29-B3E3-4AD9-8CB8-ADF0859588F8}"/>
                  </a:ext>
                </a:extLst>
              </p:cNvPr>
              <p:cNvSpPr txBox="1"/>
              <p:nvPr/>
            </p:nvSpPr>
            <p:spPr>
              <a:xfrm>
                <a:off x="6281030" y="5838825"/>
                <a:ext cx="2854992"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nl-NL" sz="4000" b="0" i="1" smtClean="0">
                          <a:latin typeface="Cambria Math" panose="02040503050406030204" pitchFamily="18" charset="0"/>
                        </a:rPr>
                        <m:t>𝑇</m:t>
                      </m:r>
                      <m:r>
                        <a:rPr lang="nl-NL" sz="4000" b="0" i="1" smtClean="0">
                          <a:latin typeface="Cambria Math" panose="02040503050406030204" pitchFamily="18" charset="0"/>
                          <a:ea typeface="Cambria Math" panose="02040503050406030204" pitchFamily="18" charset="0"/>
                        </a:rPr>
                        <m:t>&gt;3000 </m:t>
                      </m:r>
                      <m:r>
                        <a:rPr lang="nl-NL" sz="4000" b="0" i="1" smtClean="0">
                          <a:latin typeface="Cambria Math" panose="02040503050406030204" pitchFamily="18" charset="0"/>
                          <a:ea typeface="Cambria Math" panose="02040503050406030204" pitchFamily="18" charset="0"/>
                        </a:rPr>
                        <m:t>𝐾</m:t>
                      </m:r>
                    </m:oMath>
                  </m:oMathPara>
                </a14:m>
                <a:endParaRPr lang="nl-NL" sz="4000" dirty="0"/>
              </a:p>
            </p:txBody>
          </p:sp>
        </mc:Choice>
        <mc:Fallback xmlns="">
          <p:sp>
            <p:nvSpPr>
              <p:cNvPr id="14" name="Tekstvak 13">
                <a:extLst>
                  <a:ext uri="{FF2B5EF4-FFF2-40B4-BE49-F238E27FC236}">
                    <a16:creationId xmlns:a16="http://schemas.microsoft.com/office/drawing/2014/main" id="{9849AF29-B3E3-4AD9-8CB8-ADF0859588F8}"/>
                  </a:ext>
                </a:extLst>
              </p:cNvPr>
              <p:cNvSpPr txBox="1">
                <a:spLocks noRot="1" noChangeAspect="1" noMove="1" noResize="1" noEditPoints="1" noAdjustHandles="1" noChangeArrowheads="1" noChangeShapeType="1" noTextEdit="1"/>
              </p:cNvSpPr>
              <p:nvPr/>
            </p:nvSpPr>
            <p:spPr>
              <a:xfrm>
                <a:off x="6281030" y="5838825"/>
                <a:ext cx="2854992" cy="707886"/>
              </a:xfrm>
              <a:prstGeom prst="rect">
                <a:avLst/>
              </a:prstGeom>
              <a:blipFill>
                <a:blip r:embed="rId4"/>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5" name="Tekstvak 14">
                <a:extLst>
                  <a:ext uri="{FF2B5EF4-FFF2-40B4-BE49-F238E27FC236}">
                    <a16:creationId xmlns:a16="http://schemas.microsoft.com/office/drawing/2014/main" id="{7FD5B7C4-0D9A-40A7-85D4-D397A02A9066}"/>
                  </a:ext>
                </a:extLst>
              </p:cNvPr>
              <p:cNvSpPr txBox="1"/>
              <p:nvPr/>
            </p:nvSpPr>
            <p:spPr>
              <a:xfrm>
                <a:off x="930183" y="5838825"/>
                <a:ext cx="2737096"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sz="4000" b="0" i="1" smtClean="0">
                          <a:latin typeface="Cambria Math" panose="02040503050406030204" pitchFamily="18" charset="0"/>
                        </a:rPr>
                        <m:t>𝑇</m:t>
                      </m:r>
                      <m:r>
                        <a:rPr lang="nl-NL" sz="4000" b="0" i="1" smtClean="0">
                          <a:latin typeface="Cambria Math" panose="02040503050406030204" pitchFamily="18" charset="0"/>
                          <a:ea typeface="Cambria Math" panose="02040503050406030204" pitchFamily="18" charset="0"/>
                        </a:rPr>
                        <m:t>&lt;3000 </m:t>
                      </m:r>
                      <m:r>
                        <a:rPr lang="nl-NL" sz="4000" b="0" i="1" smtClean="0">
                          <a:latin typeface="Cambria Math" panose="02040503050406030204" pitchFamily="18" charset="0"/>
                          <a:ea typeface="Cambria Math" panose="02040503050406030204" pitchFamily="18" charset="0"/>
                        </a:rPr>
                        <m:t>𝐾</m:t>
                      </m:r>
                    </m:oMath>
                  </m:oMathPara>
                </a14:m>
                <a:endParaRPr lang="nl-NL" sz="4000" dirty="0"/>
              </a:p>
            </p:txBody>
          </p:sp>
        </mc:Choice>
        <mc:Fallback xmlns="">
          <p:sp>
            <p:nvSpPr>
              <p:cNvPr id="15" name="Tekstvak 14">
                <a:extLst>
                  <a:ext uri="{FF2B5EF4-FFF2-40B4-BE49-F238E27FC236}">
                    <a16:creationId xmlns:a16="http://schemas.microsoft.com/office/drawing/2014/main" id="{7FD5B7C4-0D9A-40A7-85D4-D397A02A9066}"/>
                  </a:ext>
                </a:extLst>
              </p:cNvPr>
              <p:cNvSpPr txBox="1">
                <a:spLocks noRot="1" noChangeAspect="1" noMove="1" noResize="1" noEditPoints="1" noAdjustHandles="1" noChangeArrowheads="1" noChangeShapeType="1" noTextEdit="1"/>
              </p:cNvSpPr>
              <p:nvPr/>
            </p:nvSpPr>
            <p:spPr>
              <a:xfrm>
                <a:off x="930183" y="5838825"/>
                <a:ext cx="2737096" cy="615553"/>
              </a:xfrm>
              <a:prstGeom prst="rect">
                <a:avLst/>
              </a:prstGeom>
              <a:blipFill>
                <a:blip r:embed="rId5"/>
                <a:stretch>
                  <a:fillRect/>
                </a:stretch>
              </a:blipFill>
            </p:spPr>
            <p:txBody>
              <a:bodyPr/>
              <a:lstStyle/>
              <a:p>
                <a:r>
                  <a:rPr lang="nl-NL">
                    <a:noFill/>
                  </a:rPr>
                  <a:t> </a:t>
                </a:r>
              </a:p>
            </p:txBody>
          </p:sp>
        </mc:Fallback>
      </mc:AlternateContent>
    </p:spTree>
    <p:extLst>
      <p:ext uri="{BB962C8B-B14F-4D97-AF65-F5344CB8AC3E}">
        <p14:creationId xmlns:p14="http://schemas.microsoft.com/office/powerpoint/2010/main" val="700130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23E61C-41D7-4904-A1EB-511F4FDA1916}"/>
              </a:ext>
            </a:extLst>
          </p:cNvPr>
          <p:cNvSpPr>
            <a:spLocks noGrp="1"/>
          </p:cNvSpPr>
          <p:nvPr>
            <p:ph type="title"/>
          </p:nvPr>
        </p:nvSpPr>
        <p:spPr/>
        <p:txBody>
          <a:bodyPr/>
          <a:lstStyle/>
          <a:p>
            <a:r>
              <a:rPr lang="nl-NL" dirty="0"/>
              <a:t>Plasma</a:t>
            </a:r>
          </a:p>
        </p:txBody>
      </p:sp>
      <p:pic>
        <p:nvPicPr>
          <p:cNvPr id="3074" name="Picture 2" descr="Exploring COSMOS!!!: How Plasma Universe and Little Bangs Explain The  Origin Of Universe">
            <a:extLst>
              <a:ext uri="{FF2B5EF4-FFF2-40B4-BE49-F238E27FC236}">
                <a16:creationId xmlns:a16="http://schemas.microsoft.com/office/drawing/2014/main" id="{23DF0F1D-589C-4AA5-9DBD-2E67203EE12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775" y="1875631"/>
            <a:ext cx="5412316" cy="4059237"/>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983EB4ED-3E11-41F5-A09F-FCDCBCDF6CF6}"/>
              </a:ext>
            </a:extLst>
          </p:cNvPr>
          <p:cNvSpPr txBox="1"/>
          <p:nvPr/>
        </p:nvSpPr>
        <p:spPr>
          <a:xfrm>
            <a:off x="6410324" y="1875631"/>
            <a:ext cx="4048125" cy="1477328"/>
          </a:xfrm>
          <a:prstGeom prst="rect">
            <a:avLst/>
          </a:prstGeom>
          <a:noFill/>
        </p:spPr>
        <p:txBody>
          <a:bodyPr wrap="square" rtlCol="0">
            <a:spAutoFit/>
          </a:bodyPr>
          <a:lstStyle/>
          <a:p>
            <a:r>
              <a:rPr lang="nl-NL" dirty="0"/>
              <a:t>Plasma: Waterstof- en heliumkernen en elektronen </a:t>
            </a:r>
          </a:p>
          <a:p>
            <a:endParaRPr lang="nl-NL" dirty="0"/>
          </a:p>
          <a:p>
            <a:endParaRPr lang="nl-NL" dirty="0"/>
          </a:p>
          <a:p>
            <a:endParaRPr lang="nl-NL" dirty="0"/>
          </a:p>
        </p:txBody>
      </p:sp>
      <p:sp>
        <p:nvSpPr>
          <p:cNvPr id="5" name="Ovaal 4">
            <a:extLst>
              <a:ext uri="{FF2B5EF4-FFF2-40B4-BE49-F238E27FC236}">
                <a16:creationId xmlns:a16="http://schemas.microsoft.com/office/drawing/2014/main" id="{88160411-1E94-46FA-80FB-D16494B94430}"/>
              </a:ext>
            </a:extLst>
          </p:cNvPr>
          <p:cNvSpPr/>
          <p:nvPr/>
        </p:nvSpPr>
        <p:spPr>
          <a:xfrm>
            <a:off x="6762750" y="2747962"/>
            <a:ext cx="295275" cy="2952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47738EBF-3A1B-47E6-BF7C-73B5BBF39F28}"/>
              </a:ext>
            </a:extLst>
          </p:cNvPr>
          <p:cNvSpPr/>
          <p:nvPr/>
        </p:nvSpPr>
        <p:spPr>
          <a:xfrm>
            <a:off x="7462837" y="3057684"/>
            <a:ext cx="295275" cy="2952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994CB142-C8AD-4CA4-BDE7-651AA71D39F5}"/>
              </a:ext>
            </a:extLst>
          </p:cNvPr>
          <p:cNvSpPr/>
          <p:nvPr/>
        </p:nvSpPr>
        <p:spPr>
          <a:xfrm>
            <a:off x="7562850" y="2895599"/>
            <a:ext cx="295275" cy="2952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5016D508-BF70-441C-A58F-7C51BE9B91F5}"/>
              </a:ext>
            </a:extLst>
          </p:cNvPr>
          <p:cNvSpPr/>
          <p:nvPr/>
        </p:nvSpPr>
        <p:spPr>
          <a:xfrm>
            <a:off x="7610474" y="3057684"/>
            <a:ext cx="295275" cy="295275"/>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E3B12242-FB92-4D66-A77D-EFD1D106DA1D}"/>
              </a:ext>
            </a:extLst>
          </p:cNvPr>
          <p:cNvSpPr/>
          <p:nvPr/>
        </p:nvSpPr>
        <p:spPr>
          <a:xfrm>
            <a:off x="7358062" y="2895598"/>
            <a:ext cx="295275" cy="295275"/>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a:extLst>
              <a:ext uri="{FF2B5EF4-FFF2-40B4-BE49-F238E27FC236}">
                <a16:creationId xmlns:a16="http://schemas.microsoft.com/office/drawing/2014/main" id="{4BC9969C-656B-4873-8DCC-F28F04B15DA1}"/>
              </a:ext>
            </a:extLst>
          </p:cNvPr>
          <p:cNvSpPr/>
          <p:nvPr/>
        </p:nvSpPr>
        <p:spPr>
          <a:xfrm>
            <a:off x="7058025" y="3589008"/>
            <a:ext cx="119064" cy="119064"/>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13049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6E3927-62AA-4EA5-96A9-6E6C7B6BFDDD}"/>
              </a:ext>
            </a:extLst>
          </p:cNvPr>
          <p:cNvSpPr>
            <a:spLocks noGrp="1"/>
          </p:cNvSpPr>
          <p:nvPr>
            <p:ph type="title"/>
          </p:nvPr>
        </p:nvSpPr>
        <p:spPr/>
        <p:txBody>
          <a:bodyPr/>
          <a:lstStyle/>
          <a:p>
            <a:r>
              <a:rPr lang="nl-NL" dirty="0"/>
              <a:t>Plasma</a:t>
            </a:r>
          </a:p>
        </p:txBody>
      </p:sp>
      <p:sp>
        <p:nvSpPr>
          <p:cNvPr id="4" name="Rechthoek 3">
            <a:extLst>
              <a:ext uri="{FF2B5EF4-FFF2-40B4-BE49-F238E27FC236}">
                <a16:creationId xmlns:a16="http://schemas.microsoft.com/office/drawing/2014/main" id="{5E501E37-8BF3-45B4-8E2E-E8B0546AB6A4}"/>
              </a:ext>
            </a:extLst>
          </p:cNvPr>
          <p:cNvSpPr/>
          <p:nvPr/>
        </p:nvSpPr>
        <p:spPr>
          <a:xfrm>
            <a:off x="913795" y="1671089"/>
            <a:ext cx="10591800" cy="4743450"/>
          </a:xfrm>
          <a:prstGeom prst="rect">
            <a:avLst/>
          </a:prstGeom>
          <a:solidFill>
            <a:schemeClr val="bg2">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id="{EFEE2453-09A8-403A-AC67-956B9F487F56}"/>
              </a:ext>
            </a:extLst>
          </p:cNvPr>
          <p:cNvSpPr/>
          <p:nvPr/>
        </p:nvSpPr>
        <p:spPr>
          <a:xfrm>
            <a:off x="2171700" y="2160524"/>
            <a:ext cx="238125" cy="2381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a:extLst>
              <a:ext uri="{FF2B5EF4-FFF2-40B4-BE49-F238E27FC236}">
                <a16:creationId xmlns:a16="http://schemas.microsoft.com/office/drawing/2014/main" id="{7D840B84-2548-4EF8-9313-384597DD9F4C}"/>
              </a:ext>
            </a:extLst>
          </p:cNvPr>
          <p:cNvSpPr/>
          <p:nvPr/>
        </p:nvSpPr>
        <p:spPr>
          <a:xfrm>
            <a:off x="2738739" y="2733674"/>
            <a:ext cx="238125" cy="2381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E8AB6FA0-61AA-49C0-9516-3675A7864DC2}"/>
              </a:ext>
            </a:extLst>
          </p:cNvPr>
          <p:cNvSpPr/>
          <p:nvPr/>
        </p:nvSpPr>
        <p:spPr>
          <a:xfrm>
            <a:off x="2857802" y="2733675"/>
            <a:ext cx="238125" cy="2381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0E00A2BB-E31D-475C-8E3B-C3070D091F7C}"/>
              </a:ext>
            </a:extLst>
          </p:cNvPr>
          <p:cNvSpPr/>
          <p:nvPr/>
        </p:nvSpPr>
        <p:spPr>
          <a:xfrm>
            <a:off x="2414587" y="4144475"/>
            <a:ext cx="238125" cy="2381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020E09B7-268F-4870-BADA-F06F9A350C9F}"/>
              </a:ext>
            </a:extLst>
          </p:cNvPr>
          <p:cNvSpPr/>
          <p:nvPr/>
        </p:nvSpPr>
        <p:spPr>
          <a:xfrm>
            <a:off x="2409825" y="4219575"/>
            <a:ext cx="238125" cy="2381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al 12">
            <a:extLst>
              <a:ext uri="{FF2B5EF4-FFF2-40B4-BE49-F238E27FC236}">
                <a16:creationId xmlns:a16="http://schemas.microsoft.com/office/drawing/2014/main" id="{CF4120AC-A852-4FAB-A59F-835E76B7A0ED}"/>
              </a:ext>
            </a:extLst>
          </p:cNvPr>
          <p:cNvSpPr/>
          <p:nvPr/>
        </p:nvSpPr>
        <p:spPr>
          <a:xfrm>
            <a:off x="3048605" y="4976812"/>
            <a:ext cx="238125" cy="2381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al 13">
            <a:extLst>
              <a:ext uri="{FF2B5EF4-FFF2-40B4-BE49-F238E27FC236}">
                <a16:creationId xmlns:a16="http://schemas.microsoft.com/office/drawing/2014/main" id="{76E5CB85-A146-4E30-8BB5-5D2DE2FDD781}"/>
              </a:ext>
            </a:extLst>
          </p:cNvPr>
          <p:cNvSpPr/>
          <p:nvPr/>
        </p:nvSpPr>
        <p:spPr>
          <a:xfrm>
            <a:off x="2938462" y="4910137"/>
            <a:ext cx="238125" cy="2381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al 14">
            <a:extLst>
              <a:ext uri="{FF2B5EF4-FFF2-40B4-BE49-F238E27FC236}">
                <a16:creationId xmlns:a16="http://schemas.microsoft.com/office/drawing/2014/main" id="{9A759385-DCCF-46F4-BD0A-C1024D090B44}"/>
              </a:ext>
            </a:extLst>
          </p:cNvPr>
          <p:cNvSpPr/>
          <p:nvPr/>
        </p:nvSpPr>
        <p:spPr>
          <a:xfrm>
            <a:off x="1228423" y="4005262"/>
            <a:ext cx="238125" cy="2381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al 15">
            <a:extLst>
              <a:ext uri="{FF2B5EF4-FFF2-40B4-BE49-F238E27FC236}">
                <a16:creationId xmlns:a16="http://schemas.microsoft.com/office/drawing/2014/main" id="{F5BEFEC4-1E6D-4D68-98CA-9604AEE23953}"/>
              </a:ext>
            </a:extLst>
          </p:cNvPr>
          <p:cNvSpPr/>
          <p:nvPr/>
        </p:nvSpPr>
        <p:spPr>
          <a:xfrm>
            <a:off x="1228423" y="2938461"/>
            <a:ext cx="238125" cy="2381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a:extLst>
              <a:ext uri="{FF2B5EF4-FFF2-40B4-BE49-F238E27FC236}">
                <a16:creationId xmlns:a16="http://schemas.microsoft.com/office/drawing/2014/main" id="{7A6C30C8-5AE6-4AF2-AECF-60258174DD7E}"/>
              </a:ext>
            </a:extLst>
          </p:cNvPr>
          <p:cNvSpPr/>
          <p:nvPr/>
        </p:nvSpPr>
        <p:spPr>
          <a:xfrm>
            <a:off x="1962150" y="4910137"/>
            <a:ext cx="238125" cy="2381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al 17">
            <a:extLst>
              <a:ext uri="{FF2B5EF4-FFF2-40B4-BE49-F238E27FC236}">
                <a16:creationId xmlns:a16="http://schemas.microsoft.com/office/drawing/2014/main" id="{7B94E50C-3243-450F-847C-7C00FE47DC87}"/>
              </a:ext>
            </a:extLst>
          </p:cNvPr>
          <p:cNvSpPr/>
          <p:nvPr/>
        </p:nvSpPr>
        <p:spPr>
          <a:xfrm>
            <a:off x="1271285" y="2790825"/>
            <a:ext cx="238125" cy="2381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al 18">
            <a:extLst>
              <a:ext uri="{FF2B5EF4-FFF2-40B4-BE49-F238E27FC236}">
                <a16:creationId xmlns:a16="http://schemas.microsoft.com/office/drawing/2014/main" id="{3D5EDD27-64DE-4CDC-8064-DAAD223102BB}"/>
              </a:ext>
            </a:extLst>
          </p:cNvPr>
          <p:cNvSpPr/>
          <p:nvPr/>
        </p:nvSpPr>
        <p:spPr>
          <a:xfrm>
            <a:off x="1971675" y="4791075"/>
            <a:ext cx="238125" cy="2381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Ovaal 19">
            <a:extLst>
              <a:ext uri="{FF2B5EF4-FFF2-40B4-BE49-F238E27FC236}">
                <a16:creationId xmlns:a16="http://schemas.microsoft.com/office/drawing/2014/main" id="{E8F073B0-BDE8-424E-B0D1-B3DF29D5814F}"/>
              </a:ext>
            </a:extLst>
          </p:cNvPr>
          <p:cNvSpPr/>
          <p:nvPr/>
        </p:nvSpPr>
        <p:spPr>
          <a:xfrm>
            <a:off x="2923571" y="5041105"/>
            <a:ext cx="204788" cy="20478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al 20">
            <a:extLst>
              <a:ext uri="{FF2B5EF4-FFF2-40B4-BE49-F238E27FC236}">
                <a16:creationId xmlns:a16="http://schemas.microsoft.com/office/drawing/2014/main" id="{DAD842AA-88B6-4C48-AA7E-A9A1B9D9FE46}"/>
              </a:ext>
            </a:extLst>
          </p:cNvPr>
          <p:cNvSpPr/>
          <p:nvPr/>
        </p:nvSpPr>
        <p:spPr>
          <a:xfrm>
            <a:off x="2312193" y="4198143"/>
            <a:ext cx="204788" cy="20478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4" name="Groep 43">
            <a:extLst>
              <a:ext uri="{FF2B5EF4-FFF2-40B4-BE49-F238E27FC236}">
                <a16:creationId xmlns:a16="http://schemas.microsoft.com/office/drawing/2014/main" id="{078A1A29-E176-4076-ABAD-E288F5A2B658}"/>
              </a:ext>
            </a:extLst>
          </p:cNvPr>
          <p:cNvGrpSpPr/>
          <p:nvPr/>
        </p:nvGrpSpPr>
        <p:grpSpPr>
          <a:xfrm>
            <a:off x="3105149" y="4010024"/>
            <a:ext cx="323851" cy="311945"/>
            <a:chOff x="3105149" y="4010024"/>
            <a:chExt cx="323851" cy="311945"/>
          </a:xfrm>
        </p:grpSpPr>
        <p:sp>
          <p:nvSpPr>
            <p:cNvPr id="10" name="Ovaal 9">
              <a:extLst>
                <a:ext uri="{FF2B5EF4-FFF2-40B4-BE49-F238E27FC236}">
                  <a16:creationId xmlns:a16="http://schemas.microsoft.com/office/drawing/2014/main" id="{748DD162-C979-4648-8269-7E5880282245}"/>
                </a:ext>
              </a:extLst>
            </p:cNvPr>
            <p:cNvSpPr/>
            <p:nvPr/>
          </p:nvSpPr>
          <p:spPr>
            <a:xfrm>
              <a:off x="3134329" y="4010024"/>
              <a:ext cx="238125" cy="2381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a:extLst>
                <a:ext uri="{FF2B5EF4-FFF2-40B4-BE49-F238E27FC236}">
                  <a16:creationId xmlns:a16="http://schemas.microsoft.com/office/drawing/2014/main" id="{9F3B7703-C204-4FAE-831D-DAB1D2F62274}"/>
                </a:ext>
              </a:extLst>
            </p:cNvPr>
            <p:cNvSpPr/>
            <p:nvPr/>
          </p:nvSpPr>
          <p:spPr>
            <a:xfrm>
              <a:off x="3190875" y="4036218"/>
              <a:ext cx="238125" cy="2381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Ovaal 21">
              <a:extLst>
                <a:ext uri="{FF2B5EF4-FFF2-40B4-BE49-F238E27FC236}">
                  <a16:creationId xmlns:a16="http://schemas.microsoft.com/office/drawing/2014/main" id="{3BFA7A7E-2CA4-4DB8-9782-49CC10DC6BC9}"/>
                </a:ext>
              </a:extLst>
            </p:cNvPr>
            <p:cNvSpPr/>
            <p:nvPr/>
          </p:nvSpPr>
          <p:spPr>
            <a:xfrm>
              <a:off x="3105149" y="4117181"/>
              <a:ext cx="204788" cy="20478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3" name="Ovaal 22">
            <a:extLst>
              <a:ext uri="{FF2B5EF4-FFF2-40B4-BE49-F238E27FC236}">
                <a16:creationId xmlns:a16="http://schemas.microsoft.com/office/drawing/2014/main" id="{61AEA09A-7796-43B5-9C9D-17D02676721A}"/>
              </a:ext>
            </a:extLst>
          </p:cNvPr>
          <p:cNvSpPr/>
          <p:nvPr/>
        </p:nvSpPr>
        <p:spPr>
          <a:xfrm>
            <a:off x="1876424" y="4910137"/>
            <a:ext cx="204788" cy="20478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al 23">
            <a:extLst>
              <a:ext uri="{FF2B5EF4-FFF2-40B4-BE49-F238E27FC236}">
                <a16:creationId xmlns:a16="http://schemas.microsoft.com/office/drawing/2014/main" id="{5ED892BB-2262-4A51-9977-9EBC1053CCCB}"/>
              </a:ext>
            </a:extLst>
          </p:cNvPr>
          <p:cNvSpPr/>
          <p:nvPr/>
        </p:nvSpPr>
        <p:spPr>
          <a:xfrm>
            <a:off x="2781601" y="2869406"/>
            <a:ext cx="204788" cy="20478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Ovaal 24">
            <a:extLst>
              <a:ext uri="{FF2B5EF4-FFF2-40B4-BE49-F238E27FC236}">
                <a16:creationId xmlns:a16="http://schemas.microsoft.com/office/drawing/2014/main" id="{5410B71E-0D5A-459F-B11C-51C5E68F1E05}"/>
              </a:ext>
            </a:extLst>
          </p:cNvPr>
          <p:cNvSpPr/>
          <p:nvPr/>
        </p:nvSpPr>
        <p:spPr>
          <a:xfrm>
            <a:off x="1423685" y="2897980"/>
            <a:ext cx="204788" cy="20478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Ovaal 25">
            <a:extLst>
              <a:ext uri="{FF2B5EF4-FFF2-40B4-BE49-F238E27FC236}">
                <a16:creationId xmlns:a16="http://schemas.microsoft.com/office/drawing/2014/main" id="{6BEF0692-E05E-480C-BC7A-159F4DACFCEC}"/>
              </a:ext>
            </a:extLst>
          </p:cNvPr>
          <p:cNvSpPr/>
          <p:nvPr/>
        </p:nvSpPr>
        <p:spPr>
          <a:xfrm>
            <a:off x="3248630" y="2052452"/>
            <a:ext cx="238125" cy="2381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Ovaal 26">
            <a:extLst>
              <a:ext uri="{FF2B5EF4-FFF2-40B4-BE49-F238E27FC236}">
                <a16:creationId xmlns:a16="http://schemas.microsoft.com/office/drawing/2014/main" id="{20BF5CBD-C467-4D00-B246-F9F58369F198}"/>
              </a:ext>
            </a:extLst>
          </p:cNvPr>
          <p:cNvSpPr/>
          <p:nvPr/>
        </p:nvSpPr>
        <p:spPr>
          <a:xfrm>
            <a:off x="1361169" y="5244062"/>
            <a:ext cx="238125" cy="2381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Ovaal 27">
            <a:extLst>
              <a:ext uri="{FF2B5EF4-FFF2-40B4-BE49-F238E27FC236}">
                <a16:creationId xmlns:a16="http://schemas.microsoft.com/office/drawing/2014/main" id="{0852B494-9B4C-4072-B9A0-A34AEF49B440}"/>
              </a:ext>
            </a:extLst>
          </p:cNvPr>
          <p:cNvSpPr/>
          <p:nvPr/>
        </p:nvSpPr>
        <p:spPr>
          <a:xfrm>
            <a:off x="3724275" y="5245893"/>
            <a:ext cx="238125" cy="2381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Ovaal 28">
            <a:extLst>
              <a:ext uri="{FF2B5EF4-FFF2-40B4-BE49-F238E27FC236}">
                <a16:creationId xmlns:a16="http://schemas.microsoft.com/office/drawing/2014/main" id="{7D8A5E8A-1B81-4672-BA84-760D9DB53EFC}"/>
              </a:ext>
            </a:extLst>
          </p:cNvPr>
          <p:cNvSpPr/>
          <p:nvPr/>
        </p:nvSpPr>
        <p:spPr>
          <a:xfrm>
            <a:off x="2668816" y="5531645"/>
            <a:ext cx="176212" cy="176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Ovaal 29">
            <a:extLst>
              <a:ext uri="{FF2B5EF4-FFF2-40B4-BE49-F238E27FC236}">
                <a16:creationId xmlns:a16="http://schemas.microsoft.com/office/drawing/2014/main" id="{19443E96-9107-414B-BF89-6A0C7D77D393}"/>
              </a:ext>
            </a:extLst>
          </p:cNvPr>
          <p:cNvSpPr/>
          <p:nvPr/>
        </p:nvSpPr>
        <p:spPr>
          <a:xfrm>
            <a:off x="2668816" y="2228849"/>
            <a:ext cx="176212" cy="176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Ovaal 30">
            <a:extLst>
              <a:ext uri="{FF2B5EF4-FFF2-40B4-BE49-F238E27FC236}">
                <a16:creationId xmlns:a16="http://schemas.microsoft.com/office/drawing/2014/main" id="{AC94F473-006E-4022-8B08-977D791D1C0E}"/>
              </a:ext>
            </a:extLst>
          </p:cNvPr>
          <p:cNvSpPr/>
          <p:nvPr/>
        </p:nvSpPr>
        <p:spPr>
          <a:xfrm>
            <a:off x="1130528" y="2212181"/>
            <a:ext cx="176212" cy="176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Ovaal 31">
            <a:extLst>
              <a:ext uri="{FF2B5EF4-FFF2-40B4-BE49-F238E27FC236}">
                <a16:creationId xmlns:a16="http://schemas.microsoft.com/office/drawing/2014/main" id="{4A6CFF91-281F-41C9-9B50-7107D19254F9}"/>
              </a:ext>
            </a:extLst>
          </p:cNvPr>
          <p:cNvSpPr/>
          <p:nvPr/>
        </p:nvSpPr>
        <p:spPr>
          <a:xfrm>
            <a:off x="1354629" y="4822031"/>
            <a:ext cx="176212" cy="176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Ovaal 32">
            <a:extLst>
              <a:ext uri="{FF2B5EF4-FFF2-40B4-BE49-F238E27FC236}">
                <a16:creationId xmlns:a16="http://schemas.microsoft.com/office/drawing/2014/main" id="{45D3875C-9FB6-4D5F-BCFC-3D9032C5598A}"/>
              </a:ext>
            </a:extLst>
          </p:cNvPr>
          <p:cNvSpPr/>
          <p:nvPr/>
        </p:nvSpPr>
        <p:spPr>
          <a:xfrm>
            <a:off x="2209800" y="2852738"/>
            <a:ext cx="176212" cy="176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Ovaal 33">
            <a:extLst>
              <a:ext uri="{FF2B5EF4-FFF2-40B4-BE49-F238E27FC236}">
                <a16:creationId xmlns:a16="http://schemas.microsoft.com/office/drawing/2014/main" id="{C249F24A-EDCB-409D-B148-2326BA04EF68}"/>
              </a:ext>
            </a:extLst>
          </p:cNvPr>
          <p:cNvSpPr/>
          <p:nvPr/>
        </p:nvSpPr>
        <p:spPr>
          <a:xfrm>
            <a:off x="2714321" y="4614863"/>
            <a:ext cx="176212" cy="176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Ovaal 34">
            <a:extLst>
              <a:ext uri="{FF2B5EF4-FFF2-40B4-BE49-F238E27FC236}">
                <a16:creationId xmlns:a16="http://schemas.microsoft.com/office/drawing/2014/main" id="{8AE4E382-549E-4987-8E4F-BF1FE45382EF}"/>
              </a:ext>
            </a:extLst>
          </p:cNvPr>
          <p:cNvSpPr/>
          <p:nvPr/>
        </p:nvSpPr>
        <p:spPr>
          <a:xfrm>
            <a:off x="1321028" y="3465909"/>
            <a:ext cx="176212" cy="176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Ovaal 35">
            <a:extLst>
              <a:ext uri="{FF2B5EF4-FFF2-40B4-BE49-F238E27FC236}">
                <a16:creationId xmlns:a16="http://schemas.microsoft.com/office/drawing/2014/main" id="{1DEC1D43-8338-4276-B7FF-E147B2260185}"/>
              </a:ext>
            </a:extLst>
          </p:cNvPr>
          <p:cNvSpPr/>
          <p:nvPr/>
        </p:nvSpPr>
        <p:spPr>
          <a:xfrm>
            <a:off x="3424552" y="3640261"/>
            <a:ext cx="176212" cy="176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Ovaal 36">
            <a:extLst>
              <a:ext uri="{FF2B5EF4-FFF2-40B4-BE49-F238E27FC236}">
                <a16:creationId xmlns:a16="http://schemas.microsoft.com/office/drawing/2014/main" id="{6A20FBDE-27D3-44C3-9D5F-925D32AD19E9}"/>
              </a:ext>
            </a:extLst>
          </p:cNvPr>
          <p:cNvSpPr/>
          <p:nvPr/>
        </p:nvSpPr>
        <p:spPr>
          <a:xfrm>
            <a:off x="1595438" y="2414586"/>
            <a:ext cx="176212" cy="176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Ovaal 37">
            <a:extLst>
              <a:ext uri="{FF2B5EF4-FFF2-40B4-BE49-F238E27FC236}">
                <a16:creationId xmlns:a16="http://schemas.microsoft.com/office/drawing/2014/main" id="{36223B78-19A4-442C-8D03-2BD71B5ABCB5}"/>
              </a:ext>
            </a:extLst>
          </p:cNvPr>
          <p:cNvSpPr/>
          <p:nvPr/>
        </p:nvSpPr>
        <p:spPr>
          <a:xfrm>
            <a:off x="2286606" y="5067850"/>
            <a:ext cx="176212" cy="176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Ovaal 38">
            <a:extLst>
              <a:ext uri="{FF2B5EF4-FFF2-40B4-BE49-F238E27FC236}">
                <a16:creationId xmlns:a16="http://schemas.microsoft.com/office/drawing/2014/main" id="{E350FC98-D90F-4835-BC76-C51A35ADBA8F}"/>
              </a:ext>
            </a:extLst>
          </p:cNvPr>
          <p:cNvSpPr/>
          <p:nvPr/>
        </p:nvSpPr>
        <p:spPr>
          <a:xfrm>
            <a:off x="1771650" y="4338637"/>
            <a:ext cx="176212" cy="176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Ovaal 39">
            <a:extLst>
              <a:ext uri="{FF2B5EF4-FFF2-40B4-BE49-F238E27FC236}">
                <a16:creationId xmlns:a16="http://schemas.microsoft.com/office/drawing/2014/main" id="{2FAC776C-71E2-47BF-963A-8C20E7211C98}"/>
              </a:ext>
            </a:extLst>
          </p:cNvPr>
          <p:cNvSpPr/>
          <p:nvPr/>
        </p:nvSpPr>
        <p:spPr>
          <a:xfrm>
            <a:off x="2538109" y="3698081"/>
            <a:ext cx="176212" cy="176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Ovaal 40">
            <a:extLst>
              <a:ext uri="{FF2B5EF4-FFF2-40B4-BE49-F238E27FC236}">
                <a16:creationId xmlns:a16="http://schemas.microsoft.com/office/drawing/2014/main" id="{B4DDA894-21EC-4224-8CB9-543B9AC43FEB}"/>
              </a:ext>
            </a:extLst>
          </p:cNvPr>
          <p:cNvSpPr/>
          <p:nvPr/>
        </p:nvSpPr>
        <p:spPr>
          <a:xfrm>
            <a:off x="1853218" y="3252788"/>
            <a:ext cx="176212" cy="176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124" name="Picture 4" descr="Archived Work With Me 1 — My Mindset Coach">
            <a:extLst>
              <a:ext uri="{FF2B5EF4-FFF2-40B4-BE49-F238E27FC236}">
                <a16:creationId xmlns:a16="http://schemas.microsoft.com/office/drawing/2014/main" id="{21A83A56-C26E-41E1-B381-884AD6DFFE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313" b="53937"/>
          <a:stretch/>
        </p:blipFill>
        <p:spPr bwMode="auto">
          <a:xfrm rot="19247138">
            <a:off x="951659" y="3586639"/>
            <a:ext cx="1249149" cy="20923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Archived Work With Me 1 — My Mindset Coach">
            <a:extLst>
              <a:ext uri="{FF2B5EF4-FFF2-40B4-BE49-F238E27FC236}">
                <a16:creationId xmlns:a16="http://schemas.microsoft.com/office/drawing/2014/main" id="{337351C9-A7B7-4A62-89D2-22D08B1071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313" b="53937"/>
          <a:stretch/>
        </p:blipFill>
        <p:spPr bwMode="auto">
          <a:xfrm rot="2745912">
            <a:off x="1729712" y="3450673"/>
            <a:ext cx="845803" cy="141671"/>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Archived Work With Me 1 — My Mindset Coach">
            <a:extLst>
              <a:ext uri="{FF2B5EF4-FFF2-40B4-BE49-F238E27FC236}">
                <a16:creationId xmlns:a16="http://schemas.microsoft.com/office/drawing/2014/main" id="{1E868234-287F-4208-BD10-888110870B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313" b="53937"/>
          <a:stretch/>
        </p:blipFill>
        <p:spPr bwMode="auto">
          <a:xfrm rot="19052987">
            <a:off x="1996708" y="3182440"/>
            <a:ext cx="1213427" cy="203248"/>
          </a:xfrm>
          <a:prstGeom prst="rect">
            <a:avLst/>
          </a:prstGeom>
          <a:noFill/>
          <a:extLst>
            <a:ext uri="{909E8E84-426E-40DD-AFC4-6F175D3DCCD1}">
              <a14:hiddenFill xmlns:a14="http://schemas.microsoft.com/office/drawing/2010/main">
                <a:solidFill>
                  <a:srgbClr val="FFFFFF"/>
                </a:solidFill>
              </a14:hiddenFill>
            </a:ext>
          </a:extLst>
        </p:spPr>
      </p:pic>
      <p:grpSp>
        <p:nvGrpSpPr>
          <p:cNvPr id="49" name="Groep 48">
            <a:extLst>
              <a:ext uri="{FF2B5EF4-FFF2-40B4-BE49-F238E27FC236}">
                <a16:creationId xmlns:a16="http://schemas.microsoft.com/office/drawing/2014/main" id="{A0B92624-5433-42EB-AF7D-14CD10407C9F}"/>
              </a:ext>
            </a:extLst>
          </p:cNvPr>
          <p:cNvGrpSpPr/>
          <p:nvPr/>
        </p:nvGrpSpPr>
        <p:grpSpPr>
          <a:xfrm>
            <a:off x="3962400" y="2487633"/>
            <a:ext cx="323851" cy="311945"/>
            <a:chOff x="3105149" y="4010024"/>
            <a:chExt cx="323851" cy="311945"/>
          </a:xfrm>
        </p:grpSpPr>
        <p:sp>
          <p:nvSpPr>
            <p:cNvPr id="50" name="Ovaal 49">
              <a:extLst>
                <a:ext uri="{FF2B5EF4-FFF2-40B4-BE49-F238E27FC236}">
                  <a16:creationId xmlns:a16="http://schemas.microsoft.com/office/drawing/2014/main" id="{29D95B68-CE17-4368-A90C-D6FE544EC4CC}"/>
                </a:ext>
              </a:extLst>
            </p:cNvPr>
            <p:cNvSpPr/>
            <p:nvPr/>
          </p:nvSpPr>
          <p:spPr>
            <a:xfrm>
              <a:off x="3134329" y="4010024"/>
              <a:ext cx="238125" cy="2381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Ovaal 50">
              <a:extLst>
                <a:ext uri="{FF2B5EF4-FFF2-40B4-BE49-F238E27FC236}">
                  <a16:creationId xmlns:a16="http://schemas.microsoft.com/office/drawing/2014/main" id="{D12DDA49-88B0-4AB4-9F9A-8D79E9BD5B99}"/>
                </a:ext>
              </a:extLst>
            </p:cNvPr>
            <p:cNvSpPr/>
            <p:nvPr/>
          </p:nvSpPr>
          <p:spPr>
            <a:xfrm>
              <a:off x="3190875" y="4036218"/>
              <a:ext cx="238125" cy="2381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Ovaal 51">
              <a:extLst>
                <a:ext uri="{FF2B5EF4-FFF2-40B4-BE49-F238E27FC236}">
                  <a16:creationId xmlns:a16="http://schemas.microsoft.com/office/drawing/2014/main" id="{1D0DD9BF-6AE7-4419-95E2-34F407DF38D6}"/>
                </a:ext>
              </a:extLst>
            </p:cNvPr>
            <p:cNvSpPr/>
            <p:nvPr/>
          </p:nvSpPr>
          <p:spPr>
            <a:xfrm>
              <a:off x="3105149" y="4117181"/>
              <a:ext cx="204788" cy="20478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53" name="Groep 52">
            <a:extLst>
              <a:ext uri="{FF2B5EF4-FFF2-40B4-BE49-F238E27FC236}">
                <a16:creationId xmlns:a16="http://schemas.microsoft.com/office/drawing/2014/main" id="{0DC3BDA4-FD0E-4ABD-86EC-5BC6EC3F2579}"/>
              </a:ext>
            </a:extLst>
          </p:cNvPr>
          <p:cNvGrpSpPr/>
          <p:nvPr/>
        </p:nvGrpSpPr>
        <p:grpSpPr>
          <a:xfrm>
            <a:off x="3458182" y="3210566"/>
            <a:ext cx="323851" cy="311945"/>
            <a:chOff x="3105149" y="4010024"/>
            <a:chExt cx="323851" cy="311945"/>
          </a:xfrm>
        </p:grpSpPr>
        <p:sp>
          <p:nvSpPr>
            <p:cNvPr id="54" name="Ovaal 53">
              <a:extLst>
                <a:ext uri="{FF2B5EF4-FFF2-40B4-BE49-F238E27FC236}">
                  <a16:creationId xmlns:a16="http://schemas.microsoft.com/office/drawing/2014/main" id="{960DD36C-A378-42FB-B76F-3B53915E4031}"/>
                </a:ext>
              </a:extLst>
            </p:cNvPr>
            <p:cNvSpPr/>
            <p:nvPr/>
          </p:nvSpPr>
          <p:spPr>
            <a:xfrm>
              <a:off x="3134329" y="4010024"/>
              <a:ext cx="238125" cy="2381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Ovaal 54">
              <a:extLst>
                <a:ext uri="{FF2B5EF4-FFF2-40B4-BE49-F238E27FC236}">
                  <a16:creationId xmlns:a16="http://schemas.microsoft.com/office/drawing/2014/main" id="{6C06BAC1-22BA-4BAB-BE82-3048DE7438FE}"/>
                </a:ext>
              </a:extLst>
            </p:cNvPr>
            <p:cNvSpPr/>
            <p:nvPr/>
          </p:nvSpPr>
          <p:spPr>
            <a:xfrm>
              <a:off x="3190875" y="4036218"/>
              <a:ext cx="238125" cy="2381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Ovaal 55">
              <a:extLst>
                <a:ext uri="{FF2B5EF4-FFF2-40B4-BE49-F238E27FC236}">
                  <a16:creationId xmlns:a16="http://schemas.microsoft.com/office/drawing/2014/main" id="{1FF1E300-57F0-4E9F-829E-6AE83B69B6C5}"/>
                </a:ext>
              </a:extLst>
            </p:cNvPr>
            <p:cNvSpPr/>
            <p:nvPr/>
          </p:nvSpPr>
          <p:spPr>
            <a:xfrm>
              <a:off x="3105149" y="4117181"/>
              <a:ext cx="204788" cy="20478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57" name="Groep 56">
            <a:extLst>
              <a:ext uri="{FF2B5EF4-FFF2-40B4-BE49-F238E27FC236}">
                <a16:creationId xmlns:a16="http://schemas.microsoft.com/office/drawing/2014/main" id="{067EC828-5972-4F4F-ACD8-FA04CC11BBA2}"/>
              </a:ext>
            </a:extLst>
          </p:cNvPr>
          <p:cNvGrpSpPr/>
          <p:nvPr/>
        </p:nvGrpSpPr>
        <p:grpSpPr>
          <a:xfrm>
            <a:off x="4591657" y="4922592"/>
            <a:ext cx="323851" cy="311945"/>
            <a:chOff x="3105149" y="4010024"/>
            <a:chExt cx="323851" cy="311945"/>
          </a:xfrm>
        </p:grpSpPr>
        <p:sp>
          <p:nvSpPr>
            <p:cNvPr id="58" name="Ovaal 57">
              <a:extLst>
                <a:ext uri="{FF2B5EF4-FFF2-40B4-BE49-F238E27FC236}">
                  <a16:creationId xmlns:a16="http://schemas.microsoft.com/office/drawing/2014/main" id="{44D9FFB1-0D56-4190-BB4E-F3767B13D5E8}"/>
                </a:ext>
              </a:extLst>
            </p:cNvPr>
            <p:cNvSpPr/>
            <p:nvPr/>
          </p:nvSpPr>
          <p:spPr>
            <a:xfrm>
              <a:off x="3134329" y="4010024"/>
              <a:ext cx="238125" cy="2381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Ovaal 58">
              <a:extLst>
                <a:ext uri="{FF2B5EF4-FFF2-40B4-BE49-F238E27FC236}">
                  <a16:creationId xmlns:a16="http://schemas.microsoft.com/office/drawing/2014/main" id="{FD6CAD5C-646F-4303-B3BD-844694A3942E}"/>
                </a:ext>
              </a:extLst>
            </p:cNvPr>
            <p:cNvSpPr/>
            <p:nvPr/>
          </p:nvSpPr>
          <p:spPr>
            <a:xfrm>
              <a:off x="3190875" y="4036218"/>
              <a:ext cx="238125" cy="2381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Ovaal 59">
              <a:extLst>
                <a:ext uri="{FF2B5EF4-FFF2-40B4-BE49-F238E27FC236}">
                  <a16:creationId xmlns:a16="http://schemas.microsoft.com/office/drawing/2014/main" id="{4EABB3D2-2E89-46F2-B283-AA4B4A85FB53}"/>
                </a:ext>
              </a:extLst>
            </p:cNvPr>
            <p:cNvSpPr/>
            <p:nvPr/>
          </p:nvSpPr>
          <p:spPr>
            <a:xfrm>
              <a:off x="3105149" y="4117181"/>
              <a:ext cx="204788" cy="20478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61" name="Ovaal 60">
            <a:extLst>
              <a:ext uri="{FF2B5EF4-FFF2-40B4-BE49-F238E27FC236}">
                <a16:creationId xmlns:a16="http://schemas.microsoft.com/office/drawing/2014/main" id="{15F84C94-E983-4A86-B692-DD07126FEB40}"/>
              </a:ext>
            </a:extLst>
          </p:cNvPr>
          <p:cNvSpPr/>
          <p:nvPr/>
        </p:nvSpPr>
        <p:spPr>
          <a:xfrm>
            <a:off x="4511300" y="4219574"/>
            <a:ext cx="238125" cy="2381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Ovaal 61">
            <a:extLst>
              <a:ext uri="{FF2B5EF4-FFF2-40B4-BE49-F238E27FC236}">
                <a16:creationId xmlns:a16="http://schemas.microsoft.com/office/drawing/2014/main" id="{210AD767-9EB7-4164-816B-531BF715C4C1}"/>
              </a:ext>
            </a:extLst>
          </p:cNvPr>
          <p:cNvSpPr/>
          <p:nvPr/>
        </p:nvSpPr>
        <p:spPr>
          <a:xfrm>
            <a:off x="3820131" y="4557001"/>
            <a:ext cx="238125" cy="2381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Ovaal 62">
            <a:extLst>
              <a:ext uri="{FF2B5EF4-FFF2-40B4-BE49-F238E27FC236}">
                <a16:creationId xmlns:a16="http://schemas.microsoft.com/office/drawing/2014/main" id="{B467A72E-4638-4815-AB64-ADC3DF6F9522}"/>
              </a:ext>
            </a:extLst>
          </p:cNvPr>
          <p:cNvSpPr/>
          <p:nvPr/>
        </p:nvSpPr>
        <p:spPr>
          <a:xfrm>
            <a:off x="4110643" y="3055559"/>
            <a:ext cx="238125" cy="2381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4" name="Ovaal 63">
            <a:extLst>
              <a:ext uri="{FF2B5EF4-FFF2-40B4-BE49-F238E27FC236}">
                <a16:creationId xmlns:a16="http://schemas.microsoft.com/office/drawing/2014/main" id="{8C0A32E6-0D57-46AB-A8FD-D096BBAAC520}"/>
              </a:ext>
            </a:extLst>
          </p:cNvPr>
          <p:cNvSpPr/>
          <p:nvPr/>
        </p:nvSpPr>
        <p:spPr>
          <a:xfrm>
            <a:off x="3701070" y="3719567"/>
            <a:ext cx="238125" cy="2381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5" name="Ovaal 64">
            <a:extLst>
              <a:ext uri="{FF2B5EF4-FFF2-40B4-BE49-F238E27FC236}">
                <a16:creationId xmlns:a16="http://schemas.microsoft.com/office/drawing/2014/main" id="{BEC8A1DA-006F-4EC3-AFA0-7A71E392F50D}"/>
              </a:ext>
            </a:extLst>
          </p:cNvPr>
          <p:cNvSpPr/>
          <p:nvPr/>
        </p:nvSpPr>
        <p:spPr>
          <a:xfrm>
            <a:off x="1928813" y="3983465"/>
            <a:ext cx="176212" cy="176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6" name="Ovaal 65">
            <a:extLst>
              <a:ext uri="{FF2B5EF4-FFF2-40B4-BE49-F238E27FC236}">
                <a16:creationId xmlns:a16="http://schemas.microsoft.com/office/drawing/2014/main" id="{D7EBF9E6-91BD-41ED-9891-9F9FA41FB12B}"/>
              </a:ext>
            </a:extLst>
          </p:cNvPr>
          <p:cNvSpPr/>
          <p:nvPr/>
        </p:nvSpPr>
        <p:spPr>
          <a:xfrm>
            <a:off x="3671388" y="4318635"/>
            <a:ext cx="176212" cy="176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7" name="Ovaal 66">
            <a:extLst>
              <a:ext uri="{FF2B5EF4-FFF2-40B4-BE49-F238E27FC236}">
                <a16:creationId xmlns:a16="http://schemas.microsoft.com/office/drawing/2014/main" id="{71EA986C-56C5-46A0-B0B2-0C09273F2C47}"/>
              </a:ext>
            </a:extLst>
          </p:cNvPr>
          <p:cNvSpPr/>
          <p:nvPr/>
        </p:nvSpPr>
        <p:spPr>
          <a:xfrm>
            <a:off x="3238048" y="2992878"/>
            <a:ext cx="176212" cy="176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8" name="Ovaal 67">
            <a:extLst>
              <a:ext uri="{FF2B5EF4-FFF2-40B4-BE49-F238E27FC236}">
                <a16:creationId xmlns:a16="http://schemas.microsoft.com/office/drawing/2014/main" id="{DEA9BAB1-D80B-4CC3-A782-A51973B8E920}"/>
              </a:ext>
            </a:extLst>
          </p:cNvPr>
          <p:cNvSpPr/>
          <p:nvPr/>
        </p:nvSpPr>
        <p:spPr>
          <a:xfrm>
            <a:off x="3512950" y="4775696"/>
            <a:ext cx="176212" cy="176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9" name="Ovaal 68">
            <a:extLst>
              <a:ext uri="{FF2B5EF4-FFF2-40B4-BE49-F238E27FC236}">
                <a16:creationId xmlns:a16="http://schemas.microsoft.com/office/drawing/2014/main" id="{EC09CEEB-F5DA-4EC5-91DB-C0CC79B48A4A}"/>
              </a:ext>
            </a:extLst>
          </p:cNvPr>
          <p:cNvSpPr/>
          <p:nvPr/>
        </p:nvSpPr>
        <p:spPr>
          <a:xfrm>
            <a:off x="4348768" y="3537398"/>
            <a:ext cx="176212" cy="176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0" name="Ovaal 69">
            <a:extLst>
              <a:ext uri="{FF2B5EF4-FFF2-40B4-BE49-F238E27FC236}">
                <a16:creationId xmlns:a16="http://schemas.microsoft.com/office/drawing/2014/main" id="{18694E67-F06F-4A99-8BEB-3C6C7DEF6BF5}"/>
              </a:ext>
            </a:extLst>
          </p:cNvPr>
          <p:cNvSpPr/>
          <p:nvPr/>
        </p:nvSpPr>
        <p:spPr>
          <a:xfrm>
            <a:off x="3490481" y="2488590"/>
            <a:ext cx="176212" cy="176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1" name="Ovaal 70">
            <a:extLst>
              <a:ext uri="{FF2B5EF4-FFF2-40B4-BE49-F238E27FC236}">
                <a16:creationId xmlns:a16="http://schemas.microsoft.com/office/drawing/2014/main" id="{0B6788B2-2522-4FED-91C5-693FC3A8E945}"/>
              </a:ext>
            </a:extLst>
          </p:cNvPr>
          <p:cNvSpPr/>
          <p:nvPr/>
        </p:nvSpPr>
        <p:spPr>
          <a:xfrm>
            <a:off x="4167188" y="4096415"/>
            <a:ext cx="176212" cy="176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2" name="Ovaal 71">
            <a:extLst>
              <a:ext uri="{FF2B5EF4-FFF2-40B4-BE49-F238E27FC236}">
                <a16:creationId xmlns:a16="http://schemas.microsoft.com/office/drawing/2014/main" id="{0A829326-83A3-4FFD-AAF5-E3594F17ACE4}"/>
              </a:ext>
            </a:extLst>
          </p:cNvPr>
          <p:cNvSpPr/>
          <p:nvPr/>
        </p:nvSpPr>
        <p:spPr>
          <a:xfrm>
            <a:off x="4313960" y="4700587"/>
            <a:ext cx="176212" cy="176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3" name="Ovaal 72">
            <a:extLst>
              <a:ext uri="{FF2B5EF4-FFF2-40B4-BE49-F238E27FC236}">
                <a16:creationId xmlns:a16="http://schemas.microsoft.com/office/drawing/2014/main" id="{90C92D5F-28F3-47B1-BF22-CB5A38A233C8}"/>
              </a:ext>
            </a:extLst>
          </p:cNvPr>
          <p:cNvSpPr/>
          <p:nvPr/>
        </p:nvSpPr>
        <p:spPr>
          <a:xfrm>
            <a:off x="4260662" y="5425153"/>
            <a:ext cx="176212" cy="176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4" name="Picture 4" descr="Archived Work With Me 1 — My Mindset Coach">
            <a:extLst>
              <a:ext uri="{FF2B5EF4-FFF2-40B4-BE49-F238E27FC236}">
                <a16:creationId xmlns:a16="http://schemas.microsoft.com/office/drawing/2014/main" id="{C9719645-B494-4F12-BC16-C0D8B79802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313" b="53937"/>
          <a:stretch/>
        </p:blipFill>
        <p:spPr bwMode="auto">
          <a:xfrm rot="2808272">
            <a:off x="2574238" y="3227011"/>
            <a:ext cx="1290158" cy="21610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descr="Archived Work With Me 1 — My Mindset Coach">
            <a:extLst>
              <a:ext uri="{FF2B5EF4-FFF2-40B4-BE49-F238E27FC236}">
                <a16:creationId xmlns:a16="http://schemas.microsoft.com/office/drawing/2014/main" id="{3BB22B28-BD47-4A94-BD2D-BC3521BF5D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313" b="53937"/>
          <a:stretch/>
        </p:blipFill>
        <p:spPr bwMode="auto">
          <a:xfrm rot="7579867" flipV="1">
            <a:off x="3008405" y="3926367"/>
            <a:ext cx="767612" cy="128574"/>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4" descr="Archived Work With Me 1 — My Mindset Coach">
            <a:extLst>
              <a:ext uri="{FF2B5EF4-FFF2-40B4-BE49-F238E27FC236}">
                <a16:creationId xmlns:a16="http://schemas.microsoft.com/office/drawing/2014/main" id="{9920011B-C54D-41E3-A910-87FABCFEA6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313" b="53937"/>
          <a:stretch/>
        </p:blipFill>
        <p:spPr bwMode="auto">
          <a:xfrm rot="1656229" flipV="1">
            <a:off x="3102949" y="4224303"/>
            <a:ext cx="767612" cy="12857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sotopen van waterstof - Wikiwand">
            <a:extLst>
              <a:ext uri="{FF2B5EF4-FFF2-40B4-BE49-F238E27FC236}">
                <a16:creationId xmlns:a16="http://schemas.microsoft.com/office/drawing/2014/main" id="{9E9B1336-ADA6-4C88-AC9A-9AF7C240C62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15" t="12645" r="10000" b="6976"/>
          <a:stretch/>
        </p:blipFill>
        <p:spPr bwMode="auto">
          <a:xfrm>
            <a:off x="8276110" y="2354526"/>
            <a:ext cx="847837" cy="85604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ydrogen Atom - Free vector graphic on Pixabay">
            <a:extLst>
              <a:ext uri="{FF2B5EF4-FFF2-40B4-BE49-F238E27FC236}">
                <a16:creationId xmlns:a16="http://schemas.microsoft.com/office/drawing/2014/main" id="{52402E06-B423-4143-94CC-AC89E0654C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38324" y="3437708"/>
            <a:ext cx="791182" cy="791182"/>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0" descr="Hydrogen Atom - Free vector graphic on Pixabay">
            <a:extLst>
              <a:ext uri="{FF2B5EF4-FFF2-40B4-BE49-F238E27FC236}">
                <a16:creationId xmlns:a16="http://schemas.microsoft.com/office/drawing/2014/main" id="{1C49238A-39FF-4635-91A3-7E966414EA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1532" y="3620741"/>
            <a:ext cx="791182" cy="791182"/>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6" descr="Isotopen van waterstof - Wikiwand">
            <a:extLst>
              <a:ext uri="{FF2B5EF4-FFF2-40B4-BE49-F238E27FC236}">
                <a16:creationId xmlns:a16="http://schemas.microsoft.com/office/drawing/2014/main" id="{6C9C01E2-BBF3-4B8B-A46C-738D0D3D2F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15" t="12645" r="10000" b="6976"/>
          <a:stretch/>
        </p:blipFill>
        <p:spPr bwMode="auto">
          <a:xfrm>
            <a:off x="9598270" y="2204280"/>
            <a:ext cx="847837" cy="856040"/>
          </a:xfrm>
          <a:prstGeom prst="rect">
            <a:avLst/>
          </a:prstGeom>
          <a:noFill/>
          <a:extLst>
            <a:ext uri="{909E8E84-426E-40DD-AFC4-6F175D3DCCD1}">
              <a14:hiddenFill xmlns:a14="http://schemas.microsoft.com/office/drawing/2010/main">
                <a:solidFill>
                  <a:srgbClr val="FFFFFF"/>
                </a:solidFill>
              </a14:hiddenFill>
            </a:ext>
          </a:extLst>
        </p:spPr>
      </p:pic>
      <p:sp>
        <p:nvSpPr>
          <p:cNvPr id="88" name="Ovaal 87">
            <a:extLst>
              <a:ext uri="{FF2B5EF4-FFF2-40B4-BE49-F238E27FC236}">
                <a16:creationId xmlns:a16="http://schemas.microsoft.com/office/drawing/2014/main" id="{767EA8EF-643E-49FC-8364-091E64FF9AA6}"/>
              </a:ext>
            </a:extLst>
          </p:cNvPr>
          <p:cNvSpPr/>
          <p:nvPr/>
        </p:nvSpPr>
        <p:spPr>
          <a:xfrm>
            <a:off x="2251969" y="3563800"/>
            <a:ext cx="176212" cy="176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5" name="Groep 44">
            <a:extLst>
              <a:ext uri="{FF2B5EF4-FFF2-40B4-BE49-F238E27FC236}">
                <a16:creationId xmlns:a16="http://schemas.microsoft.com/office/drawing/2014/main" id="{A73D8054-83FD-4C8E-8452-B5F608E39236}"/>
              </a:ext>
            </a:extLst>
          </p:cNvPr>
          <p:cNvGrpSpPr/>
          <p:nvPr/>
        </p:nvGrpSpPr>
        <p:grpSpPr>
          <a:xfrm>
            <a:off x="7300545" y="3130207"/>
            <a:ext cx="4205050" cy="302707"/>
            <a:chOff x="7300545" y="3085865"/>
            <a:chExt cx="4821046" cy="347050"/>
          </a:xfrm>
        </p:grpSpPr>
        <p:pic>
          <p:nvPicPr>
            <p:cNvPr id="89" name="Picture 4" descr="Archived Work With Me 1 — My Mindset Coach">
              <a:extLst>
                <a:ext uri="{FF2B5EF4-FFF2-40B4-BE49-F238E27FC236}">
                  <a16:creationId xmlns:a16="http://schemas.microsoft.com/office/drawing/2014/main" id="{46901FD1-2C07-4CEF-8B04-7856AA449C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313" b="53937"/>
            <a:stretch/>
          </p:blipFill>
          <p:spPr bwMode="auto">
            <a:xfrm>
              <a:off x="7300545" y="3154452"/>
              <a:ext cx="1662480" cy="278463"/>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4" descr="Archived Work With Me 1 — My Mindset Coach">
              <a:extLst>
                <a:ext uri="{FF2B5EF4-FFF2-40B4-BE49-F238E27FC236}">
                  <a16:creationId xmlns:a16="http://schemas.microsoft.com/office/drawing/2014/main" id="{23923616-EB33-4C73-A04F-D1735C0F04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313" b="53937"/>
            <a:stretch/>
          </p:blipFill>
          <p:spPr bwMode="auto">
            <a:xfrm>
              <a:off x="8323695" y="3136368"/>
              <a:ext cx="1662480" cy="278463"/>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4" descr="Archived Work With Me 1 — My Mindset Coach">
              <a:extLst>
                <a:ext uri="{FF2B5EF4-FFF2-40B4-BE49-F238E27FC236}">
                  <a16:creationId xmlns:a16="http://schemas.microsoft.com/office/drawing/2014/main" id="{DEEE8C78-82E5-41A1-8C1B-8A92C4AA78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313" b="53937"/>
            <a:stretch/>
          </p:blipFill>
          <p:spPr bwMode="auto">
            <a:xfrm>
              <a:off x="9403070" y="3085865"/>
              <a:ext cx="1662480" cy="278463"/>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4" descr="Archived Work With Me 1 — My Mindset Coach">
              <a:extLst>
                <a:ext uri="{FF2B5EF4-FFF2-40B4-BE49-F238E27FC236}">
                  <a16:creationId xmlns:a16="http://schemas.microsoft.com/office/drawing/2014/main" id="{71C02143-718F-4EE7-931D-91B979A234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313" b="53937"/>
            <a:stretch/>
          </p:blipFill>
          <p:spPr bwMode="auto">
            <a:xfrm>
              <a:off x="10459111" y="3097528"/>
              <a:ext cx="1662480" cy="278463"/>
            </a:xfrm>
            <a:prstGeom prst="rect">
              <a:avLst/>
            </a:prstGeom>
            <a:noFill/>
            <a:extLst>
              <a:ext uri="{909E8E84-426E-40DD-AFC4-6F175D3DCCD1}">
                <a14:hiddenFill xmlns:a14="http://schemas.microsoft.com/office/drawing/2010/main">
                  <a:solidFill>
                    <a:srgbClr val="FFFFFF"/>
                  </a:solidFill>
                </a14:hiddenFill>
              </a:ext>
            </a:extLst>
          </p:spPr>
        </p:pic>
      </p:grpSp>
      <p:pic>
        <p:nvPicPr>
          <p:cNvPr id="93" name="Picture 6" descr="Isotopen van waterstof - Wikiwand">
            <a:extLst>
              <a:ext uri="{FF2B5EF4-FFF2-40B4-BE49-F238E27FC236}">
                <a16:creationId xmlns:a16="http://schemas.microsoft.com/office/drawing/2014/main" id="{EADAE399-9C6A-42CA-BF0C-14583CCD28B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15" t="12645" r="10000" b="6976"/>
          <a:stretch/>
        </p:blipFill>
        <p:spPr bwMode="auto">
          <a:xfrm>
            <a:off x="8134043" y="4806517"/>
            <a:ext cx="847837" cy="85604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10" descr="Hydrogen Atom - Free vector graphic on Pixabay">
            <a:extLst>
              <a:ext uri="{FF2B5EF4-FFF2-40B4-BE49-F238E27FC236}">
                <a16:creationId xmlns:a16="http://schemas.microsoft.com/office/drawing/2014/main" id="{EEA43FBC-D373-4F3B-963D-FA63E1494F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5394" y="4521682"/>
            <a:ext cx="791182" cy="791182"/>
          </a:xfrm>
          <a:prstGeom prst="rect">
            <a:avLst/>
          </a:prstGeom>
          <a:noFill/>
          <a:extLst>
            <a:ext uri="{909E8E84-426E-40DD-AFC4-6F175D3DCCD1}">
              <a14:hiddenFill xmlns:a14="http://schemas.microsoft.com/office/drawing/2010/main">
                <a:solidFill>
                  <a:srgbClr val="FFFFFF"/>
                </a:solidFill>
              </a14:hiddenFill>
            </a:ext>
          </a:extLst>
        </p:spPr>
      </p:pic>
      <p:grpSp>
        <p:nvGrpSpPr>
          <p:cNvPr id="96" name="Groep 95">
            <a:extLst>
              <a:ext uri="{FF2B5EF4-FFF2-40B4-BE49-F238E27FC236}">
                <a16:creationId xmlns:a16="http://schemas.microsoft.com/office/drawing/2014/main" id="{597AC799-AA45-44D4-881D-9382CF538307}"/>
              </a:ext>
            </a:extLst>
          </p:cNvPr>
          <p:cNvGrpSpPr/>
          <p:nvPr/>
        </p:nvGrpSpPr>
        <p:grpSpPr>
          <a:xfrm>
            <a:off x="7300545" y="4337937"/>
            <a:ext cx="4378782" cy="315213"/>
            <a:chOff x="7300545" y="3085865"/>
            <a:chExt cx="4821046" cy="347050"/>
          </a:xfrm>
        </p:grpSpPr>
        <p:pic>
          <p:nvPicPr>
            <p:cNvPr id="97" name="Picture 4" descr="Archived Work With Me 1 — My Mindset Coach">
              <a:extLst>
                <a:ext uri="{FF2B5EF4-FFF2-40B4-BE49-F238E27FC236}">
                  <a16:creationId xmlns:a16="http://schemas.microsoft.com/office/drawing/2014/main" id="{39F8325B-E47F-450B-A3EB-215BE37031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313" b="53937"/>
            <a:stretch/>
          </p:blipFill>
          <p:spPr bwMode="auto">
            <a:xfrm>
              <a:off x="7300545" y="3154452"/>
              <a:ext cx="1662480" cy="278463"/>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4" descr="Archived Work With Me 1 — My Mindset Coach">
              <a:extLst>
                <a:ext uri="{FF2B5EF4-FFF2-40B4-BE49-F238E27FC236}">
                  <a16:creationId xmlns:a16="http://schemas.microsoft.com/office/drawing/2014/main" id="{334CB742-FC02-41F3-9D0C-AF1FD51779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313" b="53937"/>
            <a:stretch/>
          </p:blipFill>
          <p:spPr bwMode="auto">
            <a:xfrm>
              <a:off x="8323695" y="3136368"/>
              <a:ext cx="1662480" cy="278463"/>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4" descr="Archived Work With Me 1 — My Mindset Coach">
              <a:extLst>
                <a:ext uri="{FF2B5EF4-FFF2-40B4-BE49-F238E27FC236}">
                  <a16:creationId xmlns:a16="http://schemas.microsoft.com/office/drawing/2014/main" id="{CE03D97F-6727-4DF7-A57C-EE6913C801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313" b="53937"/>
            <a:stretch/>
          </p:blipFill>
          <p:spPr bwMode="auto">
            <a:xfrm>
              <a:off x="9403070" y="3085865"/>
              <a:ext cx="1662480" cy="278463"/>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4" descr="Archived Work With Me 1 — My Mindset Coach">
              <a:extLst>
                <a:ext uri="{FF2B5EF4-FFF2-40B4-BE49-F238E27FC236}">
                  <a16:creationId xmlns:a16="http://schemas.microsoft.com/office/drawing/2014/main" id="{B5A8197B-34C6-4370-9659-306F6251ED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313" b="53937"/>
            <a:stretch/>
          </p:blipFill>
          <p:spPr bwMode="auto">
            <a:xfrm>
              <a:off x="10459111" y="3097528"/>
              <a:ext cx="1662480" cy="278463"/>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101" name="Tekstvak 100">
                <a:extLst>
                  <a:ext uri="{FF2B5EF4-FFF2-40B4-BE49-F238E27FC236}">
                    <a16:creationId xmlns:a16="http://schemas.microsoft.com/office/drawing/2014/main" id="{E1CBED13-2A98-48E9-9944-E9D9071C55A8}"/>
                  </a:ext>
                </a:extLst>
              </p:cNvPr>
              <p:cNvSpPr txBox="1"/>
              <p:nvPr/>
            </p:nvSpPr>
            <p:spPr>
              <a:xfrm>
                <a:off x="8323735" y="5742754"/>
                <a:ext cx="2737096"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sz="4000" b="0" i="1" smtClean="0">
                          <a:latin typeface="Cambria Math" panose="02040503050406030204" pitchFamily="18" charset="0"/>
                        </a:rPr>
                        <m:t>𝑇</m:t>
                      </m:r>
                      <m:r>
                        <a:rPr lang="nl-NL" sz="4000" b="0" i="1" smtClean="0">
                          <a:latin typeface="Cambria Math" panose="02040503050406030204" pitchFamily="18" charset="0"/>
                          <a:ea typeface="Cambria Math" panose="02040503050406030204" pitchFamily="18" charset="0"/>
                        </a:rPr>
                        <m:t>&lt;3000 </m:t>
                      </m:r>
                      <m:r>
                        <a:rPr lang="nl-NL" sz="4000" b="0" i="1" smtClean="0">
                          <a:latin typeface="Cambria Math" panose="02040503050406030204" pitchFamily="18" charset="0"/>
                          <a:ea typeface="Cambria Math" panose="02040503050406030204" pitchFamily="18" charset="0"/>
                        </a:rPr>
                        <m:t>𝐾</m:t>
                      </m:r>
                    </m:oMath>
                  </m:oMathPara>
                </a14:m>
                <a:endParaRPr lang="nl-NL" sz="4000" dirty="0"/>
              </a:p>
            </p:txBody>
          </p:sp>
        </mc:Choice>
        <mc:Fallback xmlns="">
          <p:sp>
            <p:nvSpPr>
              <p:cNvPr id="101" name="Tekstvak 100">
                <a:extLst>
                  <a:ext uri="{FF2B5EF4-FFF2-40B4-BE49-F238E27FC236}">
                    <a16:creationId xmlns:a16="http://schemas.microsoft.com/office/drawing/2014/main" id="{E1CBED13-2A98-48E9-9944-E9D9071C55A8}"/>
                  </a:ext>
                </a:extLst>
              </p:cNvPr>
              <p:cNvSpPr txBox="1">
                <a:spLocks noRot="1" noChangeAspect="1" noMove="1" noResize="1" noEditPoints="1" noAdjustHandles="1" noChangeArrowheads="1" noChangeShapeType="1" noTextEdit="1"/>
              </p:cNvSpPr>
              <p:nvPr/>
            </p:nvSpPr>
            <p:spPr>
              <a:xfrm>
                <a:off x="8323735" y="5742754"/>
                <a:ext cx="2737096" cy="615553"/>
              </a:xfrm>
              <a:prstGeom prst="rect">
                <a:avLst/>
              </a:prstGeom>
              <a:blipFill>
                <a:blip r:embed="rId6"/>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02" name="Tekstvak 101">
                <a:extLst>
                  <a:ext uri="{FF2B5EF4-FFF2-40B4-BE49-F238E27FC236}">
                    <a16:creationId xmlns:a16="http://schemas.microsoft.com/office/drawing/2014/main" id="{4D4167F0-8C92-44C5-A1AC-615FB586951F}"/>
                  </a:ext>
                </a:extLst>
              </p:cNvPr>
              <p:cNvSpPr txBox="1"/>
              <p:nvPr/>
            </p:nvSpPr>
            <p:spPr>
              <a:xfrm>
                <a:off x="1136588" y="5850739"/>
                <a:ext cx="2854992"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nl-NL" sz="4000" b="0" i="1" smtClean="0">
                          <a:latin typeface="Cambria Math" panose="02040503050406030204" pitchFamily="18" charset="0"/>
                        </a:rPr>
                        <m:t>𝑇</m:t>
                      </m:r>
                      <m:r>
                        <a:rPr lang="nl-NL" sz="4000" b="0" i="1" smtClean="0">
                          <a:latin typeface="Cambria Math" panose="02040503050406030204" pitchFamily="18" charset="0"/>
                          <a:ea typeface="Cambria Math" panose="02040503050406030204" pitchFamily="18" charset="0"/>
                        </a:rPr>
                        <m:t>&gt;3000 </m:t>
                      </m:r>
                      <m:r>
                        <a:rPr lang="nl-NL" sz="4000" b="0" i="1" smtClean="0">
                          <a:latin typeface="Cambria Math" panose="02040503050406030204" pitchFamily="18" charset="0"/>
                          <a:ea typeface="Cambria Math" panose="02040503050406030204" pitchFamily="18" charset="0"/>
                        </a:rPr>
                        <m:t>𝐾</m:t>
                      </m:r>
                    </m:oMath>
                  </m:oMathPara>
                </a14:m>
                <a:endParaRPr lang="nl-NL" sz="4000" dirty="0"/>
              </a:p>
            </p:txBody>
          </p:sp>
        </mc:Choice>
        <mc:Fallback xmlns="">
          <p:sp>
            <p:nvSpPr>
              <p:cNvPr id="102" name="Tekstvak 101">
                <a:extLst>
                  <a:ext uri="{FF2B5EF4-FFF2-40B4-BE49-F238E27FC236}">
                    <a16:creationId xmlns:a16="http://schemas.microsoft.com/office/drawing/2014/main" id="{4D4167F0-8C92-44C5-A1AC-615FB586951F}"/>
                  </a:ext>
                </a:extLst>
              </p:cNvPr>
              <p:cNvSpPr txBox="1">
                <a:spLocks noRot="1" noChangeAspect="1" noMove="1" noResize="1" noEditPoints="1" noAdjustHandles="1" noChangeArrowheads="1" noChangeShapeType="1" noTextEdit="1"/>
              </p:cNvSpPr>
              <p:nvPr/>
            </p:nvSpPr>
            <p:spPr>
              <a:xfrm>
                <a:off x="1136588" y="5850739"/>
                <a:ext cx="2854992" cy="707886"/>
              </a:xfrm>
              <a:prstGeom prst="rect">
                <a:avLst/>
              </a:prstGeom>
              <a:blipFill>
                <a:blip r:embed="rId7"/>
                <a:stretch>
                  <a:fillRect/>
                </a:stretch>
              </a:blipFill>
            </p:spPr>
            <p:txBody>
              <a:bodyPr/>
              <a:lstStyle/>
              <a:p>
                <a:r>
                  <a:rPr lang="nl-NL">
                    <a:noFill/>
                  </a:rPr>
                  <a:t> </a:t>
                </a:r>
              </a:p>
            </p:txBody>
          </p:sp>
        </mc:Fallback>
      </mc:AlternateContent>
    </p:spTree>
    <p:extLst>
      <p:ext uri="{BB962C8B-B14F-4D97-AF65-F5344CB8AC3E}">
        <p14:creationId xmlns:p14="http://schemas.microsoft.com/office/powerpoint/2010/main" val="4060845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E7416C-2AFB-48D6-A057-51C331C61D93}"/>
              </a:ext>
            </a:extLst>
          </p:cNvPr>
          <p:cNvSpPr>
            <a:spLocks noGrp="1"/>
          </p:cNvSpPr>
          <p:nvPr>
            <p:ph type="title"/>
          </p:nvPr>
        </p:nvSpPr>
        <p:spPr/>
        <p:txBody>
          <a:bodyPr/>
          <a:lstStyle/>
          <a:p>
            <a:r>
              <a:rPr lang="nl-NL" dirty="0"/>
              <a:t>Donkere eeuw</a:t>
            </a:r>
          </a:p>
        </p:txBody>
      </p:sp>
      <p:sp>
        <p:nvSpPr>
          <p:cNvPr id="3" name="Tijdelijke aanduiding voor inhoud 2">
            <a:extLst>
              <a:ext uri="{FF2B5EF4-FFF2-40B4-BE49-F238E27FC236}">
                <a16:creationId xmlns:a16="http://schemas.microsoft.com/office/drawing/2014/main" id="{C2BF9279-03B9-4FA9-81EB-04A9C762395A}"/>
              </a:ext>
            </a:extLst>
          </p:cNvPr>
          <p:cNvSpPr>
            <a:spLocks noGrp="1"/>
          </p:cNvSpPr>
          <p:nvPr>
            <p:ph idx="1"/>
          </p:nvPr>
        </p:nvSpPr>
        <p:spPr/>
        <p:txBody>
          <a:bodyPr/>
          <a:lstStyle/>
          <a:p>
            <a:r>
              <a:rPr lang="nl-NL" dirty="0"/>
              <a:t>13,796-13,4 miljard jaar geleden </a:t>
            </a:r>
          </a:p>
        </p:txBody>
      </p:sp>
      <p:pic>
        <p:nvPicPr>
          <p:cNvPr id="4" name="Picture 10" descr="Hydrogen Atom - Free vector graphic on Pixabay">
            <a:extLst>
              <a:ext uri="{FF2B5EF4-FFF2-40B4-BE49-F238E27FC236}">
                <a16:creationId xmlns:a16="http://schemas.microsoft.com/office/drawing/2014/main" id="{EEFAC997-FC27-4E3D-A151-135F27D600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557" y="3033409"/>
            <a:ext cx="791182" cy="7911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Isotopen van waterstof - Wikiwand">
            <a:extLst>
              <a:ext uri="{FF2B5EF4-FFF2-40B4-BE49-F238E27FC236}">
                <a16:creationId xmlns:a16="http://schemas.microsoft.com/office/drawing/2014/main" id="{DCF33996-0CEB-493C-B0BC-7DA2EE5747A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15" t="12645" r="10000" b="6976"/>
          <a:stretch/>
        </p:blipFill>
        <p:spPr bwMode="auto">
          <a:xfrm>
            <a:off x="2377075" y="2572960"/>
            <a:ext cx="847837" cy="8560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Hydrogen Atom - Free vector graphic on Pixabay">
            <a:extLst>
              <a:ext uri="{FF2B5EF4-FFF2-40B4-BE49-F238E27FC236}">
                <a16:creationId xmlns:a16="http://schemas.microsoft.com/office/drawing/2014/main" id="{9756CB7B-CC0F-491A-9BE3-7177BE6B2B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1332" y="1871359"/>
            <a:ext cx="791182" cy="7911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ydrogen Atom - Free vector graphic on Pixabay">
            <a:extLst>
              <a:ext uri="{FF2B5EF4-FFF2-40B4-BE49-F238E27FC236}">
                <a16:creationId xmlns:a16="http://schemas.microsoft.com/office/drawing/2014/main" id="{9E19F97B-1452-4179-AEE8-169E8C35F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5403" y="5274013"/>
            <a:ext cx="791182" cy="7911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Hydrogen Atom - Free vector graphic on Pixabay">
            <a:extLst>
              <a:ext uri="{FF2B5EF4-FFF2-40B4-BE49-F238E27FC236}">
                <a16:creationId xmlns:a16="http://schemas.microsoft.com/office/drawing/2014/main" id="{5C54005D-9396-48AE-BEF2-D6D972D3D0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907" y="5548008"/>
            <a:ext cx="791182" cy="7911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sotopen van waterstof - Wikiwand">
            <a:extLst>
              <a:ext uri="{FF2B5EF4-FFF2-40B4-BE49-F238E27FC236}">
                <a16:creationId xmlns:a16="http://schemas.microsoft.com/office/drawing/2014/main" id="{7A4FE7A9-DC5C-4AA1-9203-2C9D60D322F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15" t="12645" r="10000" b="6976"/>
          <a:stretch/>
        </p:blipFill>
        <p:spPr bwMode="auto">
          <a:xfrm>
            <a:off x="7514110" y="5669604"/>
            <a:ext cx="847837" cy="8560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sotopen van waterstof - Wikiwand">
            <a:extLst>
              <a:ext uri="{FF2B5EF4-FFF2-40B4-BE49-F238E27FC236}">
                <a16:creationId xmlns:a16="http://schemas.microsoft.com/office/drawing/2014/main" id="{3234D89D-F87E-44EA-96D5-9F6F5CC15F9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15" t="12645" r="10000" b="6976"/>
          <a:stretch/>
        </p:blipFill>
        <p:spPr bwMode="auto">
          <a:xfrm>
            <a:off x="8867868" y="2177369"/>
            <a:ext cx="847837" cy="8560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Isotopen van waterstof - Wikiwand">
            <a:extLst>
              <a:ext uri="{FF2B5EF4-FFF2-40B4-BE49-F238E27FC236}">
                <a16:creationId xmlns:a16="http://schemas.microsoft.com/office/drawing/2014/main" id="{B41E4A01-4578-46C7-B632-0B05CC709DF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15" t="12645" r="10000" b="6976"/>
          <a:stretch/>
        </p:blipFill>
        <p:spPr bwMode="auto">
          <a:xfrm>
            <a:off x="10599692" y="3044180"/>
            <a:ext cx="847837" cy="856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70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DEACF1-0C23-4F2D-AB15-E8C5173DF287}"/>
              </a:ext>
            </a:extLst>
          </p:cNvPr>
          <p:cNvSpPr>
            <a:spLocks noGrp="1"/>
          </p:cNvSpPr>
          <p:nvPr>
            <p:ph type="title"/>
          </p:nvPr>
        </p:nvSpPr>
        <p:spPr>
          <a:xfrm>
            <a:off x="1151920" y="-209550"/>
            <a:ext cx="10353762" cy="970450"/>
          </a:xfrm>
        </p:spPr>
        <p:txBody>
          <a:bodyPr/>
          <a:lstStyle/>
          <a:p>
            <a:r>
              <a:rPr lang="nl-NL" dirty="0"/>
              <a:t>Drempel 2: Sterren en elementen </a:t>
            </a:r>
          </a:p>
        </p:txBody>
      </p:sp>
      <p:sp>
        <p:nvSpPr>
          <p:cNvPr id="3" name="Tijdelijke aanduiding voor inhoud 2">
            <a:extLst>
              <a:ext uri="{FF2B5EF4-FFF2-40B4-BE49-F238E27FC236}">
                <a16:creationId xmlns:a16="http://schemas.microsoft.com/office/drawing/2014/main" id="{42BFA762-9EBD-4210-9103-2E1057FAEF48}"/>
              </a:ext>
            </a:extLst>
          </p:cNvPr>
          <p:cNvSpPr>
            <a:spLocks noGrp="1"/>
          </p:cNvSpPr>
          <p:nvPr>
            <p:ph idx="1"/>
          </p:nvPr>
        </p:nvSpPr>
        <p:spPr>
          <a:xfrm>
            <a:off x="159263" y="6372225"/>
            <a:ext cx="12032737" cy="609600"/>
          </a:xfrm>
        </p:spPr>
        <p:txBody>
          <a:bodyPr>
            <a:noAutofit/>
          </a:bodyPr>
          <a:lstStyle/>
          <a:p>
            <a:pPr marL="36900" indent="0">
              <a:buNone/>
            </a:pPr>
            <a:r>
              <a:rPr lang="nl-NL" dirty="0"/>
              <a:t>Variatie van dichtheid in kosmische straling vlak na de oerknal is het begin van de formatie van sterrenstelsels </a:t>
            </a:r>
          </a:p>
        </p:txBody>
      </p:sp>
    </p:spTree>
    <p:extLst>
      <p:ext uri="{BB962C8B-B14F-4D97-AF65-F5344CB8AC3E}">
        <p14:creationId xmlns:p14="http://schemas.microsoft.com/office/powerpoint/2010/main" val="13305404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isteen">
  <a:themeElements>
    <a:clrScheme name="Leisteen">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Leisteen">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eisteen">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1013</TotalTime>
  <Words>945</Words>
  <Application>Microsoft Office PowerPoint</Application>
  <PresentationFormat>Breedbeeld</PresentationFormat>
  <Paragraphs>90</Paragraphs>
  <Slides>16</Slides>
  <Notes>16</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16</vt:i4>
      </vt:variant>
    </vt:vector>
  </HeadingPairs>
  <TitlesOfParts>
    <vt:vector size="21" baseType="lpstr">
      <vt:lpstr>Calibri</vt:lpstr>
      <vt:lpstr>Calisto MT</vt:lpstr>
      <vt:lpstr>Cambria Math</vt:lpstr>
      <vt:lpstr>Wingdings 2</vt:lpstr>
      <vt:lpstr>Leisteen</vt:lpstr>
      <vt:lpstr>Drempel 2: Sterren en elementen </vt:lpstr>
      <vt:lpstr>Planning </vt:lpstr>
      <vt:lpstr>Lesdoelen </vt:lpstr>
      <vt:lpstr>Herhaling: Oerknal </vt:lpstr>
      <vt:lpstr>Atomen </vt:lpstr>
      <vt:lpstr>Plasma</vt:lpstr>
      <vt:lpstr>Plasma</vt:lpstr>
      <vt:lpstr>Donkere eeuw</vt:lpstr>
      <vt:lpstr>Drempel 2: Sterren en elementen </vt:lpstr>
      <vt:lpstr>Gaswolken </vt:lpstr>
      <vt:lpstr>Kernfusie </vt:lpstr>
      <vt:lpstr>Sterrenstelsels </vt:lpstr>
      <vt:lpstr>Supernova’s</vt:lpstr>
      <vt:lpstr>Elementen</vt:lpstr>
      <vt:lpstr>“Wij zijn sterrenstof”</vt:lpstr>
      <vt:lpstr>Onderzoek: Drempel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Drempel 2: Sterren en elementen</dc:title>
  <dc:creator>Balance Paagman (0947762)</dc:creator>
  <cp:lastModifiedBy>Balance Paagman (0947762)</cp:lastModifiedBy>
  <cp:revision>34</cp:revision>
  <dcterms:created xsi:type="dcterms:W3CDTF">2020-09-20T13:15:59Z</dcterms:created>
  <dcterms:modified xsi:type="dcterms:W3CDTF">2020-10-26T20:38:59Z</dcterms:modified>
</cp:coreProperties>
</file>